
<file path=[Content_Types].xml><?xml version="1.0" encoding="utf-8"?>
<Types xmlns="http://schemas.openxmlformats.org/package/2006/content-types">
  <Default Extension="bin" ContentType="application/vnd.openxmlformats-officedocument.oleObject"/>
  <Default Extension="jfif" ContentType="image/jpeg"/>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93" r:id="rId3"/>
    <p:sldId id="294" r:id="rId4"/>
    <p:sldId id="295" r:id="rId5"/>
    <p:sldId id="296" r:id="rId6"/>
    <p:sldId id="297" r:id="rId7"/>
    <p:sldId id="298" r:id="rId8"/>
    <p:sldId id="265" r:id="rId9"/>
    <p:sldId id="279" r:id="rId10"/>
    <p:sldId id="257" r:id="rId11"/>
    <p:sldId id="288" r:id="rId12"/>
    <p:sldId id="289" r:id="rId13"/>
    <p:sldId id="258" r:id="rId14"/>
    <p:sldId id="267" r:id="rId15"/>
    <p:sldId id="260" r:id="rId16"/>
    <p:sldId id="268" r:id="rId17"/>
    <p:sldId id="259" r:id="rId18"/>
    <p:sldId id="266" r:id="rId19"/>
    <p:sldId id="269" r:id="rId20"/>
    <p:sldId id="264" r:id="rId21"/>
    <p:sldId id="290" r:id="rId22"/>
    <p:sldId id="261" r:id="rId23"/>
    <p:sldId id="270" r:id="rId24"/>
    <p:sldId id="271" r:id="rId25"/>
    <p:sldId id="272" r:id="rId26"/>
    <p:sldId id="273" r:id="rId27"/>
    <p:sldId id="274" r:id="rId28"/>
    <p:sldId id="278" r:id="rId29"/>
    <p:sldId id="276" r:id="rId30"/>
    <p:sldId id="277" r:id="rId31"/>
    <p:sldId id="275" r:id="rId32"/>
    <p:sldId id="262" r:id="rId33"/>
    <p:sldId id="283" r:id="rId34"/>
    <p:sldId id="291" r:id="rId35"/>
    <p:sldId id="281" r:id="rId36"/>
    <p:sldId id="282" r:id="rId37"/>
    <p:sldId id="280" r:id="rId38"/>
    <p:sldId id="284" r:id="rId39"/>
    <p:sldId id="285" r:id="rId40"/>
    <p:sldId id="286" r:id="rId41"/>
    <p:sldId id="28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C325E8-F080-43D4-9D9A-850E1E4DE7E0}">
          <p14:sldIdLst>
            <p14:sldId id="256"/>
            <p14:sldId id="293"/>
            <p14:sldId id="294"/>
            <p14:sldId id="295"/>
          </p14:sldIdLst>
        </p14:section>
        <p14:section name="Untitled Section" id="{2A3693E7-5552-4B60-B0E9-F6BA2D12DF06}">
          <p14:sldIdLst>
            <p14:sldId id="296"/>
            <p14:sldId id="297"/>
            <p14:sldId id="298"/>
            <p14:sldId id="265"/>
            <p14:sldId id="279"/>
            <p14:sldId id="257"/>
            <p14:sldId id="288"/>
            <p14:sldId id="289"/>
            <p14:sldId id="258"/>
            <p14:sldId id="267"/>
            <p14:sldId id="260"/>
            <p14:sldId id="268"/>
            <p14:sldId id="259"/>
            <p14:sldId id="266"/>
            <p14:sldId id="269"/>
            <p14:sldId id="264"/>
            <p14:sldId id="290"/>
            <p14:sldId id="261"/>
            <p14:sldId id="270"/>
            <p14:sldId id="271"/>
            <p14:sldId id="272"/>
            <p14:sldId id="273"/>
            <p14:sldId id="274"/>
            <p14:sldId id="278"/>
            <p14:sldId id="276"/>
            <p14:sldId id="277"/>
            <p14:sldId id="275"/>
            <p14:sldId id="262"/>
            <p14:sldId id="283"/>
            <p14:sldId id="291"/>
            <p14:sldId id="281"/>
            <p14:sldId id="282"/>
            <p14:sldId id="280"/>
            <p14:sldId id="284"/>
            <p14:sldId id="285"/>
            <p14:sldId id="286"/>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85DD4-845E-42FC-98A9-CFC10FFF59DB}"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80C64-DFFB-4B09-B6E6-8D0462E18A81}" type="slidenum">
              <a:rPr lang="en-US" smtClean="0"/>
              <a:t>‹#›</a:t>
            </a:fld>
            <a:endParaRPr lang="en-US"/>
          </a:p>
        </p:txBody>
      </p:sp>
    </p:spTree>
    <p:extLst>
      <p:ext uri="{BB962C8B-B14F-4D97-AF65-F5344CB8AC3E}">
        <p14:creationId xmlns:p14="http://schemas.microsoft.com/office/powerpoint/2010/main" val="395960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B80C64-DFFB-4B09-B6E6-8D0462E18A81}" type="slidenum">
              <a:rPr lang="en-US" smtClean="0"/>
              <a:t>8</a:t>
            </a:fld>
            <a:endParaRPr lang="en-US"/>
          </a:p>
        </p:txBody>
      </p:sp>
    </p:spTree>
    <p:extLst>
      <p:ext uri="{BB962C8B-B14F-4D97-AF65-F5344CB8AC3E}">
        <p14:creationId xmlns:p14="http://schemas.microsoft.com/office/powerpoint/2010/main" val="133818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C500C6-58FE-4761-970A-9C216320530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84478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500C6-58FE-4761-970A-9C216320530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355100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500C6-58FE-4761-970A-9C216320530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294570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C500C6-58FE-4761-970A-9C216320530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98446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C500C6-58FE-4761-970A-9C2163205302}"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414659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C500C6-58FE-4761-970A-9C2163205302}"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341624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C500C6-58FE-4761-970A-9C2163205302}" type="datetimeFigureOut">
              <a:rPr lang="en-US" smtClean="0"/>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19559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C500C6-58FE-4761-970A-9C2163205302}" type="datetimeFigureOut">
              <a:rPr lang="en-US" smtClean="0"/>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3837660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500C6-58FE-4761-970A-9C2163205302}" type="datetimeFigureOut">
              <a:rPr lang="en-US" smtClean="0"/>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20467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C500C6-58FE-4761-970A-9C2163205302}"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14323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C500C6-58FE-4761-970A-9C2163205302}"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BE1F5-03A7-44C5-AB4F-4F8AE560A42F}" type="slidenum">
              <a:rPr lang="en-US" smtClean="0"/>
              <a:t>‹#›</a:t>
            </a:fld>
            <a:endParaRPr lang="en-US"/>
          </a:p>
        </p:txBody>
      </p:sp>
    </p:spTree>
    <p:extLst>
      <p:ext uri="{BB962C8B-B14F-4D97-AF65-F5344CB8AC3E}">
        <p14:creationId xmlns:p14="http://schemas.microsoft.com/office/powerpoint/2010/main" val="405635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500C6-58FE-4761-970A-9C2163205302}" type="datetimeFigureOut">
              <a:rPr lang="en-US" smtClean="0"/>
              <a:t>7/1/2024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E1F5-03A7-44C5-AB4F-4F8AE560A42F}" type="slidenum">
              <a:rPr lang="en-US" smtClean="0"/>
              <a:t>‹#›</a:t>
            </a:fld>
            <a:endParaRPr lang="en-US"/>
          </a:p>
        </p:txBody>
      </p:sp>
    </p:spTree>
    <p:extLst>
      <p:ext uri="{BB962C8B-B14F-4D97-AF65-F5344CB8AC3E}">
        <p14:creationId xmlns:p14="http://schemas.microsoft.com/office/powerpoint/2010/main" val="2815676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image" Target="../media/image101.jpg"/><Relationship Id="rId5" Type="http://schemas.openxmlformats.org/officeDocument/2006/relationships/image" Target="../media/image100.jpeg"/><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697740f-a7a0-4886-882e-366b007b9d7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231" y="1450731"/>
            <a:ext cx="9882554" cy="4466492"/>
          </a:xfrm>
          <a:prstGeom prst="rect">
            <a:avLst/>
          </a:prstGeom>
          <a:noFill/>
          <a:ln>
            <a:noFill/>
          </a:ln>
          <a:extLst/>
        </p:spPr>
      </p:pic>
      <p:sp>
        <p:nvSpPr>
          <p:cNvPr id="9" name="Rectangle 8"/>
          <p:cNvSpPr/>
          <p:nvPr/>
        </p:nvSpPr>
        <p:spPr>
          <a:xfrm>
            <a:off x="3578469" y="193431"/>
            <a:ext cx="5205046" cy="12573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i="1" dirty="0"/>
              <a:t>თერჯოლის მუნიციპალიტეტის სახელმძღვანელო</a:t>
            </a:r>
            <a:endParaRPr lang="en-US" i="1" dirty="0"/>
          </a:p>
        </p:txBody>
      </p:sp>
      <p:sp>
        <p:nvSpPr>
          <p:cNvPr id="10" name="Rectangle 9"/>
          <p:cNvSpPr/>
          <p:nvPr/>
        </p:nvSpPr>
        <p:spPr>
          <a:xfrm>
            <a:off x="3481754" y="5943600"/>
            <a:ext cx="5679830" cy="844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i="1" dirty="0" smtClean="0"/>
              <a:t>თერჯოლის მუნიციპალიტეტის მერია</a:t>
            </a:r>
          </a:p>
          <a:p>
            <a:pPr algn="ctr"/>
            <a:r>
              <a:rPr lang="ka-GE" i="1" dirty="0" smtClean="0"/>
              <a:t>2024 წელი</a:t>
            </a:r>
            <a:endParaRPr lang="en-US" i="1" dirty="0"/>
          </a:p>
        </p:txBody>
      </p:sp>
    </p:spTree>
    <p:extLst>
      <p:ext uri="{BB962C8B-B14F-4D97-AF65-F5344CB8AC3E}">
        <p14:creationId xmlns:p14="http://schemas.microsoft.com/office/powerpoint/2010/main" val="108483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18126" y="320962"/>
            <a:ext cx="7566056" cy="308725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b="1" dirty="0">
                <a:solidFill>
                  <a:schemeClr val="tx1">
                    <a:lumMod val="65000"/>
                    <a:lumOff val="35000"/>
                  </a:schemeClr>
                </a:solidFill>
              </a:rPr>
              <a:t>ადგილმდებარეობა</a:t>
            </a:r>
            <a:endParaRPr lang="ka-GE" dirty="0">
              <a:solidFill>
                <a:schemeClr val="tx1">
                  <a:lumMod val="65000"/>
                  <a:lumOff val="35000"/>
                </a:schemeClr>
              </a:solidFill>
            </a:endParaRPr>
          </a:p>
          <a:p>
            <a:endParaRPr lang="ka-GE" dirty="0">
              <a:solidFill>
                <a:schemeClr val="tx1">
                  <a:lumMod val="65000"/>
                  <a:lumOff val="35000"/>
                </a:schemeClr>
              </a:solidFill>
            </a:endParaRPr>
          </a:p>
          <a:p>
            <a:r>
              <a:rPr lang="ka-GE" sz="1500" dirty="0">
                <a:solidFill>
                  <a:schemeClr val="tx1"/>
                </a:solidFill>
              </a:rPr>
              <a:t>თერჯოლის მუნიციპალიტეტის ტერიტორია მდებარეობს დასავლეთ საქართველოში, კოლხეთის დაბლობის აღმოსავლეთ ნაწილში</a:t>
            </a:r>
            <a:r>
              <a:rPr lang="ka-GE" sz="1500" dirty="0" smtClean="0">
                <a:solidFill>
                  <a:schemeClr val="tx1"/>
                </a:solidFill>
              </a:rPr>
              <a:t>.</a:t>
            </a:r>
          </a:p>
          <a:p>
            <a:r>
              <a:rPr lang="en-US" sz="1500" dirty="0" smtClean="0">
                <a:solidFill>
                  <a:schemeClr val="tx1"/>
                </a:solidFill>
              </a:rPr>
              <a:t> </a:t>
            </a:r>
            <a:r>
              <a:rPr lang="ka-GE" sz="1500" dirty="0">
                <a:solidFill>
                  <a:schemeClr val="tx1"/>
                </a:solidFill>
              </a:rPr>
              <a:t>ფართობი ფართობი - 357 კმ2 </a:t>
            </a:r>
            <a:r>
              <a:rPr lang="ka-GE" sz="1500" dirty="0" smtClean="0">
                <a:solidFill>
                  <a:schemeClr val="tx1"/>
                </a:solidFill>
              </a:rPr>
              <a:t>-ია, მოსახლეობა-41 611</a:t>
            </a:r>
          </a:p>
          <a:p>
            <a:r>
              <a:rPr lang="ka-GE" sz="1500" dirty="0" smtClean="0">
                <a:solidFill>
                  <a:schemeClr val="tx1"/>
                </a:solidFill>
              </a:rPr>
              <a:t> მუნიციპალიტეტში 19 ადმინისრტრაციული ერთეული და </a:t>
            </a:r>
            <a:r>
              <a:rPr lang="ka-GE" sz="1500" dirty="0">
                <a:solidFill>
                  <a:schemeClr val="tx1"/>
                </a:solidFill>
              </a:rPr>
              <a:t> </a:t>
            </a:r>
            <a:r>
              <a:rPr lang="ka-GE" sz="1500" dirty="0" smtClean="0">
                <a:solidFill>
                  <a:schemeClr val="tx1"/>
                </a:solidFill>
              </a:rPr>
              <a:t>45 სოფელია.</a:t>
            </a:r>
          </a:p>
          <a:p>
            <a:endParaRPr lang="en-US" sz="1500" dirty="0" smtClean="0">
              <a:solidFill>
                <a:schemeClr val="tx1"/>
              </a:solidFill>
            </a:endParaRPr>
          </a:p>
          <a:p>
            <a:r>
              <a:rPr lang="ka-GE" sz="1500" dirty="0" smtClean="0">
                <a:solidFill>
                  <a:schemeClr val="tx1"/>
                </a:solidFill>
              </a:rPr>
              <a:t>ყველაზე </a:t>
            </a:r>
            <a:r>
              <a:rPr lang="ka-GE" sz="1500" dirty="0">
                <a:solidFill>
                  <a:schemeClr val="tx1"/>
                </a:solidFill>
              </a:rPr>
              <a:t>ახლომდებარე რკინიგზის სადგურია ზესტაფონი, რომელიც მუნიციპალიტეტის ცენტრიდან 18 კილომეტრის დაშორებით მდებარეობს. უახლოესი აეროპორტი კოპიტნარია, რომელიც ქალაქ თერჯოლიდან 45 კილომეტრზე მდებარეობს. თერჯოლიდან 110 კილომეტრის დაშორებით კი ფოთის საზღვაო პორტი მდებარეობს.</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800764"/>
            <a:ext cx="4584381" cy="2992581"/>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794" y="3800764"/>
            <a:ext cx="6733310" cy="3057236"/>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50984"/>
            <a:ext cx="4076312" cy="3057234"/>
          </a:xfrm>
          <a:prstGeom prst="rect">
            <a:avLst/>
          </a:prstGeom>
          <a:ln>
            <a:noFill/>
          </a:ln>
          <a:effectLst>
            <a:softEdge rad="112500"/>
          </a:effectLst>
        </p:spPr>
      </p:pic>
    </p:spTree>
    <p:extLst>
      <p:ext uri="{BB962C8B-B14F-4D97-AF65-F5344CB8AC3E}">
        <p14:creationId xmlns:p14="http://schemas.microsoft.com/office/powerpoint/2010/main" val="3263303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11926" y="680649"/>
            <a:ext cx="7994073" cy="162098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მუნიციპალიტეტში ფუნქციონირებს, </a:t>
            </a:r>
            <a:r>
              <a:rPr lang="ka-GE" dirty="0" smtClean="0">
                <a:solidFill>
                  <a:srgbClr val="FFFF00"/>
                </a:solidFill>
              </a:rPr>
              <a:t>სასწრაფო-სამედიცინო</a:t>
            </a:r>
            <a:r>
              <a:rPr lang="ka-GE" dirty="0" smtClean="0"/>
              <a:t> </a:t>
            </a:r>
            <a:r>
              <a:rPr lang="ka-GE" dirty="0"/>
              <a:t>დახმარების </a:t>
            </a:r>
            <a:r>
              <a:rPr lang="ka-GE" dirty="0" smtClean="0"/>
              <a:t>ცენტრი, </a:t>
            </a:r>
            <a:r>
              <a:rPr lang="ka-GE" dirty="0">
                <a:solidFill>
                  <a:srgbClr val="FFFF00"/>
                </a:solidFill>
              </a:rPr>
              <a:t>საგანგებო სიტუაციების </a:t>
            </a:r>
            <a:r>
              <a:rPr lang="ka-GE" dirty="0"/>
              <a:t>მართვის </a:t>
            </a:r>
            <a:r>
              <a:rPr lang="ka-GE" dirty="0" smtClean="0"/>
              <a:t>სამსახური </a:t>
            </a:r>
            <a:r>
              <a:rPr lang="ka-GE" dirty="0"/>
              <a:t>და </a:t>
            </a:r>
            <a:r>
              <a:rPr lang="ka-GE" dirty="0" smtClean="0">
                <a:solidFill>
                  <a:srgbClr val="FFFF00"/>
                </a:solidFill>
              </a:rPr>
              <a:t>შინაგან </a:t>
            </a:r>
            <a:r>
              <a:rPr lang="ka-GE" dirty="0">
                <a:solidFill>
                  <a:srgbClr val="FFFF00"/>
                </a:solidFill>
              </a:rPr>
              <a:t>საქმეთა სამინისტროს </a:t>
            </a:r>
            <a:r>
              <a:rPr lang="ka-GE" dirty="0"/>
              <a:t>თერჯოლის რაიონული </a:t>
            </a:r>
            <a:r>
              <a:rPr lang="ka-GE" dirty="0" smtClean="0"/>
              <a:t>სამმართველო</a:t>
            </a:r>
            <a:br>
              <a:rPr lang="ka-GE" dirty="0" smtClean="0"/>
            </a:br>
            <a:r>
              <a:rPr lang="ka-GE" dirty="0" smtClean="0"/>
              <a:t>გარდა ამისა მდებარეობს</a:t>
            </a:r>
            <a:r>
              <a:rPr lang="ka-GE" dirty="0" smtClean="0">
                <a:solidFill>
                  <a:srgbClr val="FFFF00"/>
                </a:solidFill>
              </a:rPr>
              <a:t> 2 საავადმყოფო </a:t>
            </a:r>
            <a:r>
              <a:rPr lang="ka-GE" dirty="0" smtClean="0"/>
              <a:t>და </a:t>
            </a:r>
            <a:r>
              <a:rPr lang="ka-GE" dirty="0" smtClean="0">
                <a:solidFill>
                  <a:srgbClr val="FFFF00"/>
                </a:solidFill>
              </a:rPr>
              <a:t>19</a:t>
            </a:r>
            <a:r>
              <a:rPr lang="ka-GE" dirty="0" smtClean="0"/>
              <a:t> </a:t>
            </a:r>
            <a:r>
              <a:rPr lang="ka-GE" dirty="0" smtClean="0">
                <a:solidFill>
                  <a:srgbClr val="FFFF00"/>
                </a:solidFill>
              </a:rPr>
              <a:t>ამბულატორია</a:t>
            </a:r>
            <a:endParaRPr lang="en-US"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28105"/>
            <a:ext cx="4128655" cy="3537059"/>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438" y="2828105"/>
            <a:ext cx="4088164" cy="3503423"/>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0008" y="2828104"/>
            <a:ext cx="4041992" cy="3503424"/>
          </a:xfrm>
          <a:prstGeom prst="rect">
            <a:avLst/>
          </a:prstGeom>
          <a:ln>
            <a:noFill/>
          </a:ln>
          <a:effectLst>
            <a:softEdge rad="112500"/>
          </a:effectLst>
        </p:spPr>
      </p:pic>
    </p:spTree>
    <p:extLst>
      <p:ext uri="{BB962C8B-B14F-4D97-AF65-F5344CB8AC3E}">
        <p14:creationId xmlns:p14="http://schemas.microsoft.com/office/powerpoint/2010/main" val="448915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00" y="193963"/>
            <a:ext cx="11365117" cy="229985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rgbClr val="FFFF00"/>
                </a:solidFill>
              </a:rPr>
              <a:t>თერჯოლაში იუსტიციის სახლი </a:t>
            </a:r>
            <a:r>
              <a:rPr lang="ka-GE" dirty="0" smtClean="0">
                <a:solidFill>
                  <a:srgbClr val="FFFF00"/>
                </a:solidFill>
              </a:rPr>
              <a:t>აშენდება</a:t>
            </a:r>
            <a:endParaRPr lang="ka-GE" dirty="0"/>
          </a:p>
          <a:p>
            <a:pPr algn="ctr"/>
            <a:r>
              <a:rPr lang="ka-GE" dirty="0" smtClean="0"/>
              <a:t>ამასთან, სოფელ ზედა საზანოში  ფუნქციონირებს საზოგადოებრივი ცენტრი, </a:t>
            </a:r>
            <a:r>
              <a:rPr lang="ka-GE" dirty="0"/>
              <a:t>სადაც ადგილობრივი მოსახლეობისთვის ხელმისაწვდომია ყველა ის საჯარო სერვისი, რომლებიც ქალაქების იუსტიციის სახლებში გაიცემა, ასევე, კომპანია „მაგთისა“ და „ლიბერთი ბანკის“ მომსახურება, რაც პენსიონერებს - პენსიის სოფლიდან გაუსვლელად მიღების, ახალგაზრდებს კი -უკაბელო ინტერნეტით,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673927"/>
            <a:ext cx="5094081" cy="3823855"/>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622" y="2673927"/>
            <a:ext cx="6183195" cy="3117273"/>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2811" y="4962430"/>
            <a:ext cx="2805006" cy="1895570"/>
          </a:xfrm>
          <a:prstGeom prst="rect">
            <a:avLst/>
          </a:prstGeom>
          <a:ln>
            <a:noFill/>
          </a:ln>
          <a:effectLst>
            <a:softEdge rad="112500"/>
          </a:effectLst>
        </p:spPr>
      </p:pic>
    </p:spTree>
    <p:extLst>
      <p:ext uri="{BB962C8B-B14F-4D97-AF65-F5344CB8AC3E}">
        <p14:creationId xmlns:p14="http://schemas.microsoft.com/office/powerpoint/2010/main" val="1869182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81631" y="498764"/>
            <a:ext cx="6830291" cy="231371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თერჯოლ</a:t>
            </a:r>
            <a:r>
              <a:rPr lang="ka-GE" dirty="0">
                <a:solidFill>
                  <a:schemeClr val="tx1"/>
                </a:solidFill>
              </a:rPr>
              <a:t>ის მუნიციპალიტეტში </a:t>
            </a:r>
            <a:r>
              <a:rPr lang="en-US" dirty="0" smtClean="0">
                <a:solidFill>
                  <a:schemeClr val="tx1"/>
                </a:solidFill>
              </a:rPr>
              <a:t>26</a:t>
            </a:r>
            <a:r>
              <a:rPr lang="ka-GE" dirty="0" smtClean="0">
                <a:solidFill>
                  <a:schemeClr val="tx1"/>
                </a:solidFill>
              </a:rPr>
              <a:t>   </a:t>
            </a:r>
            <a:r>
              <a:rPr lang="en-US" dirty="0" err="1">
                <a:solidFill>
                  <a:schemeClr val="tx1"/>
                </a:solidFill>
              </a:rPr>
              <a:t>მუნიციპალური</a:t>
            </a:r>
            <a:r>
              <a:rPr lang="ka-GE" dirty="0">
                <a:solidFill>
                  <a:schemeClr val="tx1"/>
                </a:solidFill>
              </a:rPr>
              <a:t>   </a:t>
            </a:r>
            <a:r>
              <a:rPr lang="en-US" dirty="0" err="1">
                <a:solidFill>
                  <a:schemeClr val="tx1"/>
                </a:solidFill>
              </a:rPr>
              <a:t>საბავშვო</a:t>
            </a:r>
            <a:r>
              <a:rPr lang="en-US" dirty="0">
                <a:solidFill>
                  <a:schemeClr val="tx1"/>
                </a:solidFill>
              </a:rPr>
              <a:t> </a:t>
            </a:r>
            <a:r>
              <a:rPr lang="ka-GE" dirty="0">
                <a:solidFill>
                  <a:schemeClr val="tx1"/>
                </a:solidFill>
              </a:rPr>
              <a:t>  ბაგა - </a:t>
            </a:r>
            <a:r>
              <a:rPr lang="en-US" dirty="0" err="1" smtClean="0">
                <a:solidFill>
                  <a:schemeClr val="tx1"/>
                </a:solidFill>
              </a:rPr>
              <a:t>ბაღი</a:t>
            </a:r>
            <a:r>
              <a:rPr lang="ka-GE" dirty="0">
                <a:solidFill>
                  <a:schemeClr val="tx1"/>
                </a:solidFill>
              </a:rPr>
              <a:t> </a:t>
            </a:r>
            <a:r>
              <a:rPr lang="ka-GE" dirty="0" smtClean="0">
                <a:solidFill>
                  <a:schemeClr val="tx1"/>
                </a:solidFill>
              </a:rPr>
              <a:t>, ასევე 24   საჯარო და 1 კერძო სკოლა  </a:t>
            </a:r>
            <a:r>
              <a:rPr lang="en-US" dirty="0" err="1">
                <a:solidFill>
                  <a:schemeClr val="tx1"/>
                </a:solidFill>
              </a:rPr>
              <a:t>ფუნქციონირებს</a:t>
            </a:r>
            <a:r>
              <a:rPr lang="en-US" dirty="0">
                <a:solidFill>
                  <a:schemeClr val="tx1"/>
                </a:solidFill>
              </a:rPr>
              <a:t> </a:t>
            </a:r>
            <a:r>
              <a:rPr lang="ka-GE" dirty="0" smtClean="0">
                <a:solidFill>
                  <a:schemeClr val="tx1"/>
                </a:solidFill>
              </a:rPr>
              <a:t>.</a:t>
            </a:r>
          </a:p>
          <a:p>
            <a:r>
              <a:rPr lang="ka-GE" dirty="0" smtClean="0">
                <a:solidFill>
                  <a:schemeClr val="tx1"/>
                </a:solidFill>
              </a:rPr>
              <a:t>ბაგა - </a:t>
            </a:r>
            <a:r>
              <a:rPr lang="ka-GE" dirty="0">
                <a:solidFill>
                  <a:schemeClr val="tx1"/>
                </a:solidFill>
              </a:rPr>
              <a:t>ბაღებში    აღსაზრდელთა    </a:t>
            </a:r>
            <a:r>
              <a:rPr lang="ka-GE" dirty="0" smtClean="0">
                <a:solidFill>
                  <a:schemeClr val="tx1"/>
                </a:solidFill>
              </a:rPr>
              <a:t>რაოდენობა- 1388, საჯარო  </a:t>
            </a:r>
            <a:r>
              <a:rPr lang="ka-GE" dirty="0">
                <a:solidFill>
                  <a:schemeClr val="tx1"/>
                </a:solidFill>
              </a:rPr>
              <a:t>სკოლებში  მოსწავლეთა   </a:t>
            </a:r>
            <a:r>
              <a:rPr lang="ka-GE" dirty="0" smtClean="0">
                <a:solidFill>
                  <a:schemeClr val="tx1"/>
                </a:solidFill>
              </a:rPr>
              <a:t>რაოდენობა- 3605</a:t>
            </a:r>
            <a:r>
              <a:rPr lang="ka-GE" dirty="0">
                <a:solidFill>
                  <a:schemeClr val="tx1"/>
                </a:solidFill>
              </a:rPr>
              <a:t>.</a:t>
            </a: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48" y="498764"/>
            <a:ext cx="4211782" cy="2806099"/>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4839" y="3664840"/>
            <a:ext cx="3601938" cy="2604655"/>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59" y="3664840"/>
            <a:ext cx="4491961" cy="2991716"/>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9496" y="2888121"/>
            <a:ext cx="3859342" cy="2572266"/>
          </a:xfrm>
          <a:prstGeom prst="rect">
            <a:avLst/>
          </a:prstGeom>
          <a:ln>
            <a:noFill/>
          </a:ln>
          <a:effectLst>
            <a:softEdge rad="112500"/>
          </a:effectLst>
        </p:spPr>
      </p:pic>
    </p:spTree>
    <p:extLst>
      <p:ext uri="{BB962C8B-B14F-4D97-AF65-F5344CB8AC3E}">
        <p14:creationId xmlns:p14="http://schemas.microsoft.com/office/powerpoint/2010/main" val="1764391971"/>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79273" y="308628"/>
            <a:ext cx="7924800" cy="282632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smtClean="0">
                <a:solidFill>
                  <a:schemeClr val="tx1"/>
                </a:solidFill>
              </a:rPr>
              <a:t>თერჯოლაში ფუნქციონირებს </a:t>
            </a:r>
            <a:r>
              <a:rPr lang="ka-GE" dirty="0">
                <a:solidFill>
                  <a:schemeClr val="tx1"/>
                </a:solidFill>
              </a:rPr>
              <a:t>ა(ა)იპ სახელოვნებო განათლების, კულტურისა და ტურიზმის განვითარების მუნიციპალური </a:t>
            </a:r>
            <a:r>
              <a:rPr lang="ka-GE" dirty="0" smtClean="0">
                <a:solidFill>
                  <a:schemeClr val="tx1"/>
                </a:solidFill>
              </a:rPr>
              <a:t>, სადაც გაერთიანებულია;</a:t>
            </a:r>
          </a:p>
          <a:p>
            <a:r>
              <a:rPr lang="ka-GE" dirty="0" smtClean="0">
                <a:solidFill>
                  <a:schemeClr val="tx1"/>
                </a:solidFill>
              </a:rPr>
              <a:t>კულტურის სახლთან არსებული სახალხო </a:t>
            </a:r>
            <a:r>
              <a:rPr lang="ka-GE" dirty="0">
                <a:solidFill>
                  <a:schemeClr val="tx1"/>
                </a:solidFill>
              </a:rPr>
              <a:t>თეატრი,  ცეკვის   ქორეოგრაფიული   ანსამბლი   ,,იმერეთი", ფოლკლორული   სიმღერის   ანსამბლი   „იმერეთი",  ვაჟთა   ვოკალური   ანსამბლი   „მასპინძელო", ქალთა   ანსამბლი   „იამე", </a:t>
            </a:r>
            <a:endParaRPr lang="en-US" dirty="0">
              <a:solidFill>
                <a:schemeClr val="tx1"/>
              </a:solidFill>
            </a:endParaRPr>
          </a:p>
          <a:p>
            <a:r>
              <a:rPr lang="ka-GE" dirty="0">
                <a:solidFill>
                  <a:schemeClr val="tx1"/>
                </a:solidFill>
              </a:rPr>
              <a:t>ბავშვთა  ცეკვის   ქორეოგრაფიული   ანსამბლები  „</a:t>
            </a:r>
            <a:r>
              <a:rPr lang="ka-GE" dirty="0" smtClean="0">
                <a:solidFill>
                  <a:schemeClr val="tx1"/>
                </a:solidFill>
              </a:rPr>
              <a:t>საპოვნელა“,„</a:t>
            </a:r>
            <a:r>
              <a:rPr lang="ka-GE" dirty="0">
                <a:solidFill>
                  <a:schemeClr val="tx1"/>
                </a:solidFill>
              </a:rPr>
              <a:t>ჯეოგენი  </a:t>
            </a:r>
            <a:r>
              <a:rPr lang="ka-GE" dirty="0" smtClean="0">
                <a:solidFill>
                  <a:schemeClr val="tx1"/>
                </a:solidFill>
              </a:rPr>
              <a:t>და   </a:t>
            </a:r>
            <a:r>
              <a:rPr lang="ka-GE" dirty="0">
                <a:solidFill>
                  <a:schemeClr val="tx1"/>
                </a:solidFill>
              </a:rPr>
              <a:t>„ბერიკონი“ </a:t>
            </a:r>
            <a:endParaRPr lang="en-US"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429" y="4849566"/>
            <a:ext cx="3322960" cy="208820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58" y="308628"/>
            <a:ext cx="3332531" cy="193963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9183" y="4197926"/>
            <a:ext cx="3426792" cy="228397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8769" y="3623438"/>
            <a:ext cx="3679281" cy="245225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429" y="2383968"/>
            <a:ext cx="3253685" cy="2168594"/>
          </a:xfrm>
          <a:prstGeom prst="rect">
            <a:avLst/>
          </a:prstGeom>
        </p:spPr>
      </p:pic>
    </p:spTree>
    <p:extLst>
      <p:ext uri="{BB962C8B-B14F-4D97-AF65-F5344CB8AC3E}">
        <p14:creationId xmlns:p14="http://schemas.microsoft.com/office/powerpoint/2010/main" val="1214415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3236" y="155007"/>
            <a:ext cx="11346872" cy="19026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smtClean="0">
                <a:solidFill>
                  <a:schemeClr val="tx1"/>
                </a:solidFill>
              </a:rPr>
              <a:t>განსაკუთრებული საჭიროებისაა ა(ა</a:t>
            </a:r>
            <a:r>
              <a:rPr lang="ka-GE" dirty="0">
                <a:solidFill>
                  <a:schemeClr val="tx1"/>
                </a:solidFill>
              </a:rPr>
              <a:t>) იპ „თერჯოლის მოსწავლე–ახალგაზრდობის სოციალური დაცვის, მოქალაქეობრივი და  ესთეტიკური აღზრდის  მუნიციპალური </a:t>
            </a:r>
            <a:r>
              <a:rPr lang="ka-GE" dirty="0" smtClean="0">
                <a:solidFill>
                  <a:schemeClr val="tx1"/>
                </a:solidFill>
              </a:rPr>
              <a:t>ცენტრი, რომელში გაერთიანებულია  </a:t>
            </a:r>
            <a:r>
              <a:rPr lang="ka-GE" dirty="0">
                <a:solidFill>
                  <a:schemeClr val="tx1"/>
                </a:solidFill>
              </a:rPr>
              <a:t>800 - მდე  </a:t>
            </a:r>
            <a:r>
              <a:rPr lang="ka-GE" dirty="0" smtClean="0">
                <a:solidFill>
                  <a:schemeClr val="tx1"/>
                </a:solidFill>
              </a:rPr>
              <a:t>მოსწავლე.</a:t>
            </a:r>
          </a:p>
          <a:p>
            <a:r>
              <a:rPr lang="ka-GE" dirty="0">
                <a:solidFill>
                  <a:schemeClr val="tx1"/>
                </a:solidFill>
              </a:rPr>
              <a:t>თერჯოლის მოსწავლე-ახალგაზრდობის სახლი ბავშვთა და ახალგაზრდების თავისუფალი დროის მიზნობრივ გამოყენებას ემსახურება. დაწესებულებაში ფუნქციონირებს სხვადასხვა სახის წრეები, სადაც მოსწავლეებს აქვთ შესაძლებლობა გაიღრმაონ ცოდნა კონკრეტულ საგანში ან დაეუფლონ მათთვის </a:t>
            </a:r>
            <a:r>
              <a:rPr lang="ka-GE" dirty="0"/>
              <a:t>საინტერესო საქმიანობას.</a:t>
            </a: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80" y="2501479"/>
            <a:ext cx="4213440" cy="2808275"/>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9660" y="2815036"/>
            <a:ext cx="4140686" cy="2759783"/>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346" y="3572399"/>
            <a:ext cx="3775537" cy="2759783"/>
          </a:xfrm>
          <a:prstGeom prst="rect">
            <a:avLst/>
          </a:prstGeom>
          <a:ln>
            <a:noFill/>
          </a:ln>
          <a:effectLst>
            <a:softEdge rad="112500"/>
          </a:effectLst>
        </p:spPr>
      </p:pic>
    </p:spTree>
    <p:extLst>
      <p:ext uri="{BB962C8B-B14F-4D97-AF65-F5344CB8AC3E}">
        <p14:creationId xmlns:p14="http://schemas.microsoft.com/office/powerpoint/2010/main" val="3856837145"/>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49858" y="207819"/>
            <a:ext cx="6248400" cy="187036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smtClean="0">
                <a:solidFill>
                  <a:schemeClr val="tx1"/>
                </a:solidFill>
              </a:rPr>
              <a:t>თერჯოლის მუნიციპალიტეტში ფუნქციონირებს სამხატვრო   </a:t>
            </a:r>
            <a:r>
              <a:rPr lang="ka-GE" dirty="0">
                <a:solidFill>
                  <a:schemeClr val="tx1"/>
                </a:solidFill>
              </a:rPr>
              <a:t>სკოლა,  სადაც     გაერთიანებულია   84  ბავშვი</a:t>
            </a:r>
            <a:r>
              <a:rPr lang="ka-GE" dirty="0" smtClean="0">
                <a:solidFill>
                  <a:schemeClr val="tx1"/>
                </a:solidFill>
              </a:rPr>
              <a:t>.</a:t>
            </a:r>
          </a:p>
          <a:p>
            <a:r>
              <a:rPr lang="ka-GE" dirty="0" smtClean="0">
                <a:solidFill>
                  <a:schemeClr val="tx1"/>
                </a:solidFill>
              </a:rPr>
              <a:t>სამხატვრო სკოლაში ხშირად ეწყობა მოსწავლეთა ნამუშევრების გამოფენა</a:t>
            </a: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5691" y="4718298"/>
            <a:ext cx="3325091" cy="2178844"/>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6" y="2303097"/>
            <a:ext cx="3288450" cy="2305282"/>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666" y="2269887"/>
            <a:ext cx="3260592" cy="2371701"/>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157" y="207819"/>
            <a:ext cx="4613563" cy="3074958"/>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907" y="3282776"/>
            <a:ext cx="4613563" cy="3381259"/>
          </a:xfrm>
          <a:prstGeom prst="rect">
            <a:avLst/>
          </a:prstGeom>
          <a:ln>
            <a:noFill/>
          </a:ln>
          <a:effectLst>
            <a:softEdge rad="112500"/>
          </a:effectLst>
        </p:spPr>
      </p:pic>
    </p:spTree>
    <p:extLst>
      <p:ext uri="{BB962C8B-B14F-4D97-AF65-F5344CB8AC3E}">
        <p14:creationId xmlns:p14="http://schemas.microsoft.com/office/powerpoint/2010/main" val="428056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103569" y="218437"/>
            <a:ext cx="6714997" cy="167331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rgbClr val="FFFF00"/>
                </a:solidFill>
              </a:rPr>
              <a:t>თერჯოლაში საგანმანათლებლო და ჯანსაღი ცხოვრების ხელშეწყობის მიზნით ფუნქციონირებს </a:t>
            </a:r>
          </a:p>
          <a:p>
            <a:pPr algn="ctr"/>
            <a:r>
              <a:rPr lang="ka-GE" dirty="0">
                <a:solidFill>
                  <a:srgbClr val="FFFF00"/>
                </a:solidFill>
              </a:rPr>
              <a:t>სპორტული </a:t>
            </a:r>
            <a:r>
              <a:rPr lang="ka-GE" dirty="0" smtClean="0">
                <a:solidFill>
                  <a:srgbClr val="FFFF00"/>
                </a:solidFill>
              </a:rPr>
              <a:t>ტანვარჯიშისა </a:t>
            </a:r>
            <a:r>
              <a:rPr lang="ka-GE" dirty="0">
                <a:solidFill>
                  <a:srgbClr val="FFFF00"/>
                </a:solidFill>
              </a:rPr>
              <a:t>და ჭადრაკის წრე;</a:t>
            </a:r>
          </a:p>
          <a:p>
            <a:pPr algn="ctr"/>
            <a:endParaRPr lang="en-US" dirty="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3225" y="2001775"/>
            <a:ext cx="2594461" cy="2857444"/>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22" y="3616038"/>
            <a:ext cx="4632870" cy="3241962"/>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122" y="318655"/>
            <a:ext cx="4632870" cy="3268785"/>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569" y="4859219"/>
            <a:ext cx="2713771" cy="1998781"/>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5115" y="4859219"/>
            <a:ext cx="3356557" cy="2007549"/>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5115" y="2001775"/>
            <a:ext cx="3356557" cy="2848676"/>
          </a:xfrm>
          <a:prstGeom prst="rect">
            <a:avLst/>
          </a:prstGeom>
          <a:ln>
            <a:noFill/>
          </a:ln>
          <a:effectLst>
            <a:softEdge rad="112500"/>
          </a:effectLst>
        </p:spPr>
      </p:pic>
    </p:spTree>
    <p:extLst>
      <p:ext uri="{BB962C8B-B14F-4D97-AF65-F5344CB8AC3E}">
        <p14:creationId xmlns:p14="http://schemas.microsoft.com/office/powerpoint/2010/main" val="38622469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79243" y="450148"/>
            <a:ext cx="6417233" cy="24522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smtClean="0">
                <a:solidFill>
                  <a:schemeClr val="tx1"/>
                </a:solidFill>
              </a:rPr>
              <a:t>თერჯოლაში ფუნქციონირებს ა(ა</a:t>
            </a:r>
            <a:r>
              <a:rPr lang="ka-GE" dirty="0">
                <a:solidFill>
                  <a:schemeClr val="tx1"/>
                </a:solidFill>
              </a:rPr>
              <a:t>)  იპ   თერჯოლის სპორტული სკოლა და სპორტულ - გამაჯანსაღებელი მუნიციპალური   ცენტრი,   სადაც    370   მოსწავლეა    გაერთიანებული.  </a:t>
            </a:r>
            <a:endParaRPr lang="ka-GE" dirty="0" smtClean="0">
              <a:solidFill>
                <a:schemeClr val="tx1"/>
              </a:solidFill>
            </a:endParaRPr>
          </a:p>
          <a:p>
            <a:r>
              <a:rPr lang="ka-GE" dirty="0" smtClean="0">
                <a:solidFill>
                  <a:schemeClr val="tx1"/>
                </a:solidFill>
              </a:rPr>
              <a:t>აღნიშნულ აიპში სხვადასხვა სპორტული წრე მოქმედებს, სადაც თერჯოლელ ბავშვებმა არაერთ წარმატებას მიაღწიეს, როგორც ევროპის, ასევე მსოფლიო ჩემპიონატებზე.</a:t>
            </a: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6006" y="3685309"/>
            <a:ext cx="3471411" cy="2687782"/>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71" y="4087490"/>
            <a:ext cx="3969697" cy="2645819"/>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056" y="3068658"/>
            <a:ext cx="3908420" cy="2604977"/>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71" y="214745"/>
            <a:ext cx="4646418" cy="3138054"/>
          </a:xfrm>
          <a:prstGeom prst="rect">
            <a:avLst/>
          </a:prstGeom>
          <a:ln>
            <a:noFill/>
          </a:ln>
          <a:effectLst>
            <a:softEdge rad="112500"/>
          </a:effectLst>
        </p:spPr>
      </p:pic>
    </p:spTree>
    <p:extLst>
      <p:ext uri="{BB962C8B-B14F-4D97-AF65-F5344CB8AC3E}">
        <p14:creationId xmlns:p14="http://schemas.microsoft.com/office/powerpoint/2010/main" val="25738693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86" y="752703"/>
            <a:ext cx="3714168" cy="3221125"/>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86" y="4114800"/>
            <a:ext cx="3794052" cy="2528751"/>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555" y="3849136"/>
            <a:ext cx="4166888" cy="2830248"/>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4614" y="752703"/>
            <a:ext cx="4354769" cy="2902470"/>
          </a:xfrm>
          <a:prstGeom prst="rect">
            <a:avLst/>
          </a:prstGeom>
          <a:ln>
            <a:noFill/>
          </a:ln>
          <a:effectLst>
            <a:softEdge rad="112500"/>
          </a:effectLst>
        </p:spPr>
      </p:pic>
      <p:sp>
        <p:nvSpPr>
          <p:cNvPr id="7" name="Oval 6"/>
          <p:cNvSpPr/>
          <p:nvPr/>
        </p:nvSpPr>
        <p:spPr>
          <a:xfrm>
            <a:off x="4027865" y="1805648"/>
            <a:ext cx="3480979" cy="322810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rgbClr val="FFFF00"/>
                </a:solidFill>
              </a:rPr>
              <a:t>მუნიციპალიტეტს ჰყავს საფეხბურთო გუნდი ,,საპოვნელა“.</a:t>
            </a:r>
          </a:p>
          <a:p>
            <a:pPr algn="ctr"/>
            <a:r>
              <a:rPr lang="ka-GE" dirty="0" smtClean="0">
                <a:solidFill>
                  <a:srgbClr val="FFFF00"/>
                </a:solidFill>
              </a:rPr>
              <a:t>მერიის ორგანიზებით ხშირად ტარდება </a:t>
            </a:r>
            <a:r>
              <a:rPr lang="ka-GE" dirty="0">
                <a:solidFill>
                  <a:srgbClr val="FFFF00"/>
                </a:solidFill>
              </a:rPr>
              <a:t>მუნიციპალიტეტის პირველობისთვის ფინალური </a:t>
            </a:r>
            <a:r>
              <a:rPr lang="ka-GE" dirty="0" smtClean="0">
                <a:solidFill>
                  <a:srgbClr val="FFFF00"/>
                </a:solidFill>
              </a:rPr>
              <a:t>მატჩები</a:t>
            </a:r>
            <a:endParaRPr lang="en-US" dirty="0">
              <a:solidFill>
                <a:srgbClr val="FFFF00"/>
              </a:solidFill>
            </a:endParaRPr>
          </a:p>
        </p:txBody>
      </p:sp>
    </p:spTree>
    <p:extLst>
      <p:ext uri="{BB962C8B-B14F-4D97-AF65-F5344CB8AC3E}">
        <p14:creationId xmlns:p14="http://schemas.microsoft.com/office/powerpoint/2010/main" val="3803983905"/>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552"/>
          </a:xfrm>
          <a:solidFill>
            <a:schemeClr val="accent1">
              <a:lumMod val="60000"/>
              <a:lumOff val="40000"/>
            </a:schemeClr>
          </a:solidFill>
        </p:spPr>
        <p:txBody>
          <a:bodyPr>
            <a:normAutofit/>
          </a:bodyPr>
          <a:lstStyle/>
          <a:p>
            <a:pPr algn="ctr"/>
            <a:r>
              <a:rPr lang="ka-GE" sz="3200" b="1" i="1" dirty="0" smtClean="0"/>
              <a:t>ინფორმაცია თერჯოლის მუნიციპალიტეტის შესახებ</a:t>
            </a:r>
            <a:endParaRPr lang="en-US" sz="3200" b="1" i="1" dirty="0"/>
          </a:p>
        </p:txBody>
      </p:sp>
      <p:sp>
        <p:nvSpPr>
          <p:cNvPr id="5" name="Content Placeholder 2"/>
          <p:cNvSpPr>
            <a:spLocks noGrp="1"/>
          </p:cNvSpPr>
          <p:nvPr>
            <p:ph idx="1"/>
          </p:nvPr>
        </p:nvSpPr>
        <p:spPr>
          <a:xfrm>
            <a:off x="838200" y="1538654"/>
            <a:ext cx="10515600" cy="4638309"/>
          </a:xfrm>
        </p:spPr>
        <p:txBody>
          <a:bodyPr>
            <a:normAutofit fontScale="25000" lnSpcReduction="20000"/>
          </a:bodyPr>
          <a:lstStyle/>
          <a:p>
            <a:r>
              <a:rPr lang="ka-GE" b="1" dirty="0"/>
              <a:t>თერჯოლის შესახებ</a:t>
            </a:r>
          </a:p>
          <a:p>
            <a:pPr algn="just"/>
            <a:r>
              <a:rPr lang="ka-GE" sz="4200" dirty="0"/>
              <a:t>ქალაქ თერჯოლის, როგორც ადმინისტრაციული ცენტრის ისტორია, სულ 6 ათეულ წელს ითვლის. გადმოცემის თანახმად ძველად ეს ტერიტორია დაფარული იყო ხშირი ტყის ზოლით, რომელიც „სატურიად” იწოდებოდა. ისტორიულ წყაროებსა და ეტიმოლოგიას თუ დავეყრდნობით, სახელი თერჯოლა თეთრ ბჟოლას (ანუ თუთას) უნდა ნიშნავდეს, სულხან-საბა ორბელიანის განმარტებით, „თუთა სხვათა ენაა, ქართულად ჟოლი ანუ ჟოლა ჰქვიან”. უნდა ვივარაუდოთ, რომ თერჯოლის სახელწოდებაში მცენარის პირვანდელი სახელწოდებაა შემორჩენილი</a:t>
            </a:r>
            <a:r>
              <a:rPr lang="ka-GE" sz="4200" dirty="0" smtClean="0"/>
              <a:t>.</a:t>
            </a:r>
            <a:r>
              <a:rPr lang="ka-GE" sz="4200" dirty="0"/>
              <a:t/>
            </a:r>
            <a:br>
              <a:rPr lang="ka-GE" sz="4200" dirty="0"/>
            </a:br>
            <a:endParaRPr lang="ka-GE" sz="4200" dirty="0"/>
          </a:p>
          <a:p>
            <a:pPr algn="just"/>
            <a:r>
              <a:rPr lang="ka-GE" sz="4200" dirty="0"/>
              <a:t>თერჯოლის არსებობის ისტორია შორეულ წარსულშია საძიებელი, ამ აზრის დასტურად ისტორიაში კარგად ცნობილი საკაჟიასა (სოფელი გოდოგანი) და საგვარჯილეს (სოფელი ძევრი) გამოქვაბულთა დასახელებაც კმარა. მეცნიერულად დადასტურებულია ის ფაქტი, რომ ზემოთ დასახელებული გამოქვაბულები ქვის ხანის ადამიანთა საცხოვრისს წარმოადგენდა. აქ მათი ცხოვრების კვალს არქეოლოგიური გათხრების შედეგად აღმოჩენილი მდიდარი მასალა ადასტურებს. მოკვლეულ არქეულოგიურ მასალებსა და საისტორიო წყაროებზე დაყრდნობით ირკვევა, რომ აბორიგენი მოსახლეობა აქ უძველესი დროიდან ცხოვრობდა, ისინი მისდევდნენ მესაქონლეობას, მიწათმოქმედებას, მებაღეობას, მევენახეობას. ანტიკური პერიოდისათვის (ძველი წელთაღრიცხვის მესამე და ახალი წელთაღრიცხვის მეოთხე საუკუნეები) კი საკმაოდ განვითარებული ჩანს ვაჭრობა და ხელოსნობა, რომლის ცენტრებსაც წარმოადგენდნენ ძველი ქალაქები: ციხურა, ძევრი, ჩხარი, უფრო მოგვიანებით კი მათ რიცხვს ჩიხორიც შეემატა.</a:t>
            </a:r>
          </a:p>
          <a:p>
            <a:pPr algn="just"/>
            <a:r>
              <a:rPr lang="ka-GE" sz="4200" dirty="0" smtClean="0"/>
              <a:t>თერჯოლის </a:t>
            </a:r>
            <a:r>
              <a:rPr lang="ka-GE" sz="4200" dirty="0"/>
              <a:t>ისტორიულ წარსულში ორი ქალაქი ჩიხორი და ჩხარი დომინირებს. ეს ორი ქალაქი ისტორიული კოლხეთის, შემდეგ კი ეგრის-ლაზიკის სამეფოს პოლიტიკურ ცხოვრებაში აქტიურ როლს ასრულებდა</a:t>
            </a:r>
            <a:r>
              <a:rPr lang="ka-GE" sz="4200" dirty="0" smtClean="0"/>
              <a:t>.</a:t>
            </a:r>
            <a:r>
              <a:rPr lang="ka-GE" sz="4200" dirty="0"/>
              <a:t/>
            </a:r>
            <a:br>
              <a:rPr lang="ka-GE" sz="4200" dirty="0"/>
            </a:br>
            <a:endParaRPr lang="ka-GE" sz="4200" dirty="0"/>
          </a:p>
          <a:p>
            <a:pPr algn="just"/>
            <a:r>
              <a:rPr lang="ka-GE" sz="4200" dirty="0"/>
              <a:t>აქ ხდებოდა ორი ქართული სამეფოს- იბერიისა და კოლხეთის კულტურულ-ეკონომიკური შეხვედრა, სწორედ ამ ფაქტმა მხარეს განსაკუთრებული თავისებურება შესძინა</a:t>
            </a:r>
            <a:r>
              <a:rPr lang="ka-GE" sz="4200" dirty="0" smtClean="0"/>
              <a:t>.</a:t>
            </a:r>
            <a:r>
              <a:rPr lang="ka-GE" sz="4200" dirty="0"/>
              <a:t/>
            </a:r>
            <a:br>
              <a:rPr lang="ka-GE" sz="4200" dirty="0"/>
            </a:br>
            <a:r>
              <a:rPr lang="ka-GE" sz="4200" dirty="0" smtClean="0"/>
              <a:t>საქართველოს </a:t>
            </a:r>
            <a:r>
              <a:rPr lang="ka-GE" sz="4200" dirty="0"/>
              <a:t>ისტორიაში კარგად არის ცნობილი </a:t>
            </a:r>
            <a:r>
              <a:rPr lang="en-US" sz="4200" dirty="0"/>
              <a:t>V </a:t>
            </a:r>
            <a:r>
              <a:rPr lang="ka-GE" sz="4200" dirty="0"/>
              <a:t>საუკუნის ხუროთმოძღვრული ძეგლი სკანდას ციხე, რომელიც მნიშვნელოვან სტრატეგიულ პუნქტს წარმოადგენდა დასავლეთისა და აღმოსავლეთის გზაჯვარედინზე. აქ გადიოდა დიდი სავაჭრო საქარავნო „აბრეშუმის გზა” (გზის ეს ნაწილი გადიოდა შემდეგ პუნქტებზე: ქუთაისი-სიმონეთი-ძევრი-ჩხარი-სკანდა-ჩიხორი-ქვაციხე-კორბოული), რომლის ადმინისტრაციული ერთეული გახლდა ჩხარი. იმდენად ცნობილი იყო ამ ქალაქის სახელი, რომ მისი ზეგავლენით მთელ მხარეს „ჩხარის ქვეყანასაც” უწოდებდნენ.</a:t>
            </a:r>
          </a:p>
          <a:p>
            <a:pPr algn="just"/>
            <a:r>
              <a:rPr lang="ka-GE" sz="4200" dirty="0" smtClean="0"/>
              <a:t>ჩხართან </a:t>
            </a:r>
            <a:r>
              <a:rPr lang="ka-GE" sz="4200" dirty="0"/>
              <a:t>ერთად მნიშვნელოვან ქალაქს წარმოადგენდა ქალაქი ჩიხორი, რომელიც მდინარე ძუსის მარჯვენა ნაპირზე, ზღვის დონიდან 300 მეტრის სიმაღლეზე მდებარეობდა. აქ ფეოდალურ ხანაში განვითარებული იყო ვაჭრობა-ხელოსნობა</a:t>
            </a:r>
            <a:r>
              <a:rPr lang="ka-GE" sz="4200" dirty="0" smtClean="0"/>
              <a:t>.</a:t>
            </a:r>
            <a:endParaRPr lang="ka-GE" sz="4200" dirty="0"/>
          </a:p>
          <a:p>
            <a:pPr algn="just"/>
            <a:r>
              <a:rPr lang="ka-GE" sz="4200" dirty="0"/>
              <a:t>ჩიხორის მიდამოებში 1463 წელს გაიმართა ბრძოლა ერთიანი საქართველოს მეფე გიორგი მერვესა და მის წინააღმდეგ აჯანყებულ იმერეთის მეფე ბაგრატ მეექვსეს შორის. ისტორიულ წყაროებში ამ ბრძოლის შესახებ ვკითხულობთ: „ხოლო მეფე გიორგი და ბაგრატი ეწყუენენ ჩიხორს. ურთირთსა და ძლიერსა ბრძოლითა მოსწყდნენ მრავალნი იმერნი და ამერნი. შემდგომად იძლია მეფე გიორგი და ივლტოდა ქართლს, მაშინ ბაგრატ დაიპყრა იმერეთი, აღიღო ქუთათისი და ეკურთხა მუნ მეფედ”(ქართლის ცხოვრება</a:t>
            </a:r>
            <a:r>
              <a:rPr lang="ka-GE" sz="4200" dirty="0" smtClean="0"/>
              <a:t>).</a:t>
            </a:r>
            <a:r>
              <a:rPr lang="ka-GE" dirty="0"/>
              <a:t/>
            </a:r>
            <a:br>
              <a:rPr lang="ka-GE" dirty="0"/>
            </a:br>
            <a:endParaRPr lang="ka-GE" dirty="0"/>
          </a:p>
          <a:p>
            <a:pPr algn="just"/>
            <a:r>
              <a:rPr lang="en-US" sz="4000" dirty="0"/>
              <a:t>XVI-XVII </a:t>
            </a:r>
            <a:r>
              <a:rPr lang="ka-GE" sz="4000" dirty="0"/>
              <a:t>საუკუნეებში ქალაქებში მოსახლეობა მნიშვნელოვნად შემცირდა. მუდმივმა ომიანობამ და მისმა თანამგზავრმა ეპიდემიამ მოსახლეობის მნიშვნელოვანი ნაწილი ფიზიკურად გაანადგურა. მემატიანე მოგვითხრობს, რომ </a:t>
            </a:r>
            <a:r>
              <a:rPr lang="en-US" sz="4000" dirty="0"/>
              <a:t>XVII </a:t>
            </a:r>
            <a:r>
              <a:rPr lang="ka-GE" sz="4000" dirty="0"/>
              <a:t>საუკუნეში ჩხარსა და ჩიხორში მოსახლეობა კატასტროფულად შემცირებულა. ეს მას შემდეგ მომხდარა, რაც ლევან მეორე დადიანმა (1611-1657 წწ) არაერთგზის დალაშქრა იმერეთი და კერძოდ ქალაქები: ჩხარი და ჩიხორი. ერთ-ერთი ლაშქრობის დროს სამეგრელოს მთავარმა გადაწვა ჩიხორი დაანგრია ჩხარი, მიწასთან გაასწორა სოფლები. 1646 წლის თებერვალში სამეგრელოს მთავარს ჩხარში მცხოვრები ვაჭრები აუყრია, 4-5 ათეული კომლი რუხს დაუსახლებია, რათა იქ ვაჭრობა განევითარებინა. ამ მოვლენამ უარყოფითი გავლენა მოახდინა ჩხარისა და ჩიხორის განვითარებაზე.</a:t>
            </a:r>
          </a:p>
          <a:p>
            <a:r>
              <a:rPr lang="ka-GE" sz="4000" dirty="0"/>
              <a:t/>
            </a:r>
            <a:br>
              <a:rPr lang="ka-GE" sz="4000" dirty="0"/>
            </a:br>
            <a:endParaRPr lang="ka-GE" sz="4000" dirty="0"/>
          </a:p>
          <a:p>
            <a:pPr algn="just"/>
            <a:r>
              <a:rPr lang="en-US" sz="4000" dirty="0"/>
              <a:t>XVIII </a:t>
            </a:r>
            <a:r>
              <a:rPr lang="ka-GE" sz="4000" dirty="0"/>
              <a:t>საუკუნის 30-იან წლებში დადიანის მიერ განადგურებული ეს ქალაქები აღდგნენ და კვლავ ქალაქებად ითვლებოდნენ</a:t>
            </a:r>
            <a:r>
              <a:rPr lang="ka-GE" sz="4000" dirty="0" smtClean="0"/>
              <a:t>.</a:t>
            </a:r>
            <a:r>
              <a:rPr lang="ka-GE" sz="4000" dirty="0"/>
              <a:t/>
            </a:r>
            <a:br>
              <a:rPr lang="ka-GE" sz="4000" dirty="0"/>
            </a:br>
            <a:endParaRPr lang="ka-GE" sz="4000" dirty="0"/>
          </a:p>
          <a:p>
            <a:pPr algn="just"/>
            <a:r>
              <a:rPr lang="ka-GE" sz="4000" dirty="0"/>
              <a:t>იმერეთს, რომლის ნაწილს თერჯოლის რაიონი წარმოადგენს, ასე ახასიათებს ვახუშტი ბატონიშვილი: „ფრიად ნაყოფიერი ყოვლითა მარცვლითა, ხილნი ტყეთა შინაცა მრავალნი, პირუტყვნი მრავალნი, ვენახი დაბლარნი და ღვინო კეთილი, კაცნი და ქალნი მშვენიერნი, …- მომჭირნე მუშაკნი, სტუმართ მოყვარულნი</a:t>
            </a:r>
            <a:r>
              <a:rPr lang="ka-GE" sz="4000" dirty="0" smtClean="0"/>
              <a:t>.”</a:t>
            </a:r>
            <a:r>
              <a:rPr lang="ka-GE" sz="4000" dirty="0"/>
              <a:t/>
            </a:r>
            <a:br>
              <a:rPr lang="ka-GE" sz="4000" dirty="0"/>
            </a:br>
            <a:endParaRPr lang="ka-GE" sz="4000" dirty="0"/>
          </a:p>
          <a:p>
            <a:pPr algn="just"/>
            <a:r>
              <a:rPr lang="ka-GE" sz="4000" dirty="0"/>
              <a:t>1801 წლის 12 სექტემბრის მანიფესტით აღმოსავლეთ საქართველო მეფის რუსეთის მიერ იქნა ანექსირებული. 1810 წელს სამეფო ხელისუფლება გაუქმდა იმერეთის სამეფოში. იმერეთის სტრატეგიულ პუნქტებში რუსული სამხედრო ნაწილები ჩააყენეს, 1810 წლის ივნისში მთელი იმერეთი აჯანყდა, 1810 წლის ბრძოლებისა და შემდგომი წლების სტიქიურ უბედურებათა შედეგად მნიშვნელოვნად დაზარალდა იმერეთის მეურნეობა და შემცირდა მოსახლეობა. 1819 წლის ივნისში იმერეთში მეორედ დაიწყო აჯანყება, ამ აჯანყების დროს ჩხარი, ისევე როგორც იმერეთის ბევრი სოფელი, დიდათ დაზარალდა. საკმაოდ მძიმე მდგომარეობაში დახვდა ჩხარი ფრანგ მოგზაურს გამბას 1823 წელს. იგი მოგვითხრობს: „1820 წელს ჩხარი შეიარაღებული აჯანყების კერას წარმოადგენდა. ჩხარის ეპისკოპოსი, რომელიც ამ მაზრაში სამოქალაქო და სასულიერო ხელისუფლებას ითავსებდა, ამ აჯანყების ერთ-ერთ მეთაურად ითვლებოდა, ამიტომ რუსმა ჯარისკაცებმა შური იძიეს ქალაქზე და გადაწვეს იგი. აქ ახლა მხოლოდ ასიოდე ხისგან ნაგები სახლია და 20-30 დუქნისაგან შემდგარი ბაზარი, სადაც ცოტაოდენი ცვილი, თაფლი, ტყავი, მარილი, ბეწვი და ჩვეულებრივი ტილო იყიდება” (გამბა, 1987 გვ.189</a:t>
            </a:r>
            <a:r>
              <a:rPr lang="ka-GE" sz="4000" dirty="0" smtClean="0"/>
              <a:t>).</a:t>
            </a:r>
            <a:r>
              <a:rPr lang="ka-GE" sz="4000" dirty="0"/>
              <a:t/>
            </a:r>
            <a:br>
              <a:rPr lang="ka-GE" sz="4000" dirty="0"/>
            </a:br>
            <a:endParaRPr lang="ka-GE" sz="4000" dirty="0"/>
          </a:p>
          <a:p>
            <a:pPr algn="just"/>
            <a:r>
              <a:rPr lang="en-US" sz="4000" dirty="0"/>
              <a:t>XIX </a:t>
            </a:r>
            <a:r>
              <a:rPr lang="ka-GE" sz="4000" dirty="0"/>
              <a:t>საუკუნის მეორე ნახევრამდე ჩხარი ოლქის ცენტრია. იმერეთის მაზრებად დაყოფის შემდეგ, კი იგი შორაპნის მაზრას დაუქვემდებარეს რაიონის ცენტრის სტატუსით. 1886 წლის აღწერით ჩხარის რაიონში შედიოდა 28 სოფელი 4471 კომლითა და 28432 მცხოვრებით.</a:t>
            </a:r>
          </a:p>
          <a:p>
            <a:pPr algn="just"/>
            <a:r>
              <a:rPr lang="ka-GE" sz="4000" dirty="0" smtClean="0"/>
              <a:t>1929 </a:t>
            </a:r>
            <a:r>
              <a:rPr lang="ka-GE" sz="4000" dirty="0"/>
              <a:t>წელს, მაზრების გაუქმების შემდეგ კი იგი კვლავ რაიონული ცენტრია, რომელიც ახალი ტერიტორიული მოწყობით აერთიანებდა 30 სოფელს და ერთ დაბას 7455 კომლითა და 38746 მცხოვრებით.</a:t>
            </a:r>
          </a:p>
          <a:p>
            <a:pPr algn="just"/>
            <a:r>
              <a:rPr lang="ka-GE" sz="4000" dirty="0" smtClean="0"/>
              <a:t>საქართველოს </a:t>
            </a:r>
            <a:r>
              <a:rPr lang="ka-GE" sz="4000" dirty="0"/>
              <a:t>სსსრ უმაღლესი საბჭოს პრეზიდიუმი 1950 წლის 5 სექტემბრის დადგენილებით რაიონული ცენტრი თერჯოლაში გადაიტანეს და შესაბამისად რაიონს თერჯოლის რაიონი ეწოდა.</a:t>
            </a:r>
          </a:p>
          <a:p>
            <a:pPr algn="just"/>
            <a:endParaRPr lang="ka-GE" sz="4000" dirty="0"/>
          </a:p>
          <a:p>
            <a:pPr algn="just"/>
            <a:r>
              <a:rPr lang="ka-GE" sz="4000" dirty="0"/>
              <a:t>დღეისათვის თერჯოლის მუნიციპალიტეტში შედის 45 სოფელი და ერთი ქალაქი, რომელიც გაერთიანებულია 19 ადმინისტრაციულ ერთეულში</a:t>
            </a:r>
            <a:r>
              <a:rPr lang="ka-GE" sz="4000" dirty="0" smtClean="0"/>
              <a:t>.</a:t>
            </a:r>
            <a:r>
              <a:rPr lang="ka-GE" sz="4000" dirty="0"/>
              <a:t/>
            </a:r>
            <a:br>
              <a:rPr lang="ka-GE" sz="4000" dirty="0"/>
            </a:br>
            <a:endParaRPr lang="ka-GE" sz="4000" dirty="0"/>
          </a:p>
          <a:p>
            <a:pPr algn="just"/>
            <a:r>
              <a:rPr lang="ka-GE" sz="4000" b="1" dirty="0" smtClean="0"/>
              <a:t>ადგილმდებარეობა</a:t>
            </a:r>
            <a:endParaRPr lang="ka-GE" sz="4000" dirty="0"/>
          </a:p>
          <a:p>
            <a:pPr algn="just"/>
            <a:r>
              <a:rPr lang="ka-GE" sz="4000" dirty="0"/>
              <a:t>თერჯოლის მუნიციპალიტეტის ტერიტორია მდებარეობს დასავლეთ საქართველოში, კოლხეთის დაბლობის აღმოსავლეთ ნაწილში. ის ორი რელიეფური ზონისაგან შედგება: მთიანინაწილი(800 მ-მდე ზღვის დონიდან) და დაბლობი. ადმინისრტრაციული ცენტრია ქალაქი თერჯოლა, რომელიც მდებარეობ სზღვის დონიდან 170 მეტრზე. მუნიციპალიტეტის ტერიტორიაზე გადის ქვეყნის მთავარი ავტომაგისტრალი. თერჯოლის მუნიციპალიტეტი დედაქალაქიდან 198 კილომეტრის დაშორებით მდებარეობს. ყველაზე ახლომდებარე რკინიგზის სადგურია ზესტაფონი, რომელიც მუნიციპალიტეტის ცენტრიდან 18 კილომეტრის დაშორებით მდებარეობს. უახლოესი აეროპორტი კოპიტნარია, რომელიც ქალაქ თერჯოლიდან 45 კილომეტრზე მდებარეობს. თერჯოლიდან 110 კილომეტრის დაშორებით კი ფოთის საზღვაო პორტი მდებარეობს</a:t>
            </a:r>
            <a:r>
              <a:rPr lang="ka-GE" sz="4000" dirty="0" smtClean="0"/>
              <a:t>.</a:t>
            </a:r>
            <a:r>
              <a:rPr lang="ka-GE" sz="4000" dirty="0"/>
              <a:t/>
            </a:r>
            <a:br>
              <a:rPr lang="ka-GE" sz="4000" dirty="0"/>
            </a:br>
            <a:endParaRPr lang="ka-GE" sz="4000" dirty="0"/>
          </a:p>
          <a:p>
            <a:pPr algn="just"/>
            <a:r>
              <a:rPr lang="ka-GE" sz="4000" dirty="0"/>
              <a:t>მოსაზღვრე რაიონები: თერჯოლას დასავლეთით ესაზღვრება ქ. ქუთაისი, სამხრეთ-აღმოსავლეთით ზესტაფონის, ჩრდილოეთით ტყიბულის, ჩრდილო-აღმოსავლეთით ჭიათურის და სამხრეთით ბაღდათის რაიონები</a:t>
            </a:r>
            <a:r>
              <a:rPr lang="ka-GE" sz="4000" dirty="0" smtClean="0"/>
              <a:t>.</a:t>
            </a:r>
            <a:endParaRPr lang="ka-GE" sz="4000" dirty="0"/>
          </a:p>
          <a:p>
            <a:r>
              <a:rPr lang="ka-GE" sz="4000" b="1" dirty="0"/>
              <a:t>კლიმატი</a:t>
            </a:r>
            <a:endParaRPr lang="ka-GE" sz="4000" dirty="0"/>
          </a:p>
          <a:p>
            <a:r>
              <a:rPr lang="ka-GE" sz="4000" dirty="0"/>
              <a:t/>
            </a:r>
            <a:br>
              <a:rPr lang="ka-GE" sz="4000" dirty="0"/>
            </a:br>
            <a:endParaRPr lang="ka-GE" sz="4000" dirty="0"/>
          </a:p>
          <a:p>
            <a:pPr algn="just"/>
            <a:r>
              <a:rPr lang="ka-GE" sz="4000" dirty="0"/>
              <a:t>თერჯოლა ძირითადად მდებარეობს ზღვის ნოტიო სუბტროპიკული კლიმატის ოლქში. მუნიციპალიტეტის დაბალმთიან და საშუალომთიან ადგილებში ზღვის გავლენა შესუსტებულია, თუმცა დამახასიათებელია ნოტიო კლიმატი. აქ ზამთარი ცივია და ზაფხული შედარებით მშრალი და ცხელი. იანვრის თვის ტემპერატურა +2, +5, ზაფხულში მაქსიმალური ტემპერატურა +38 </a:t>
            </a:r>
            <a:r>
              <a:rPr lang="en-US" sz="4000" dirty="0"/>
              <a:t>C, +</a:t>
            </a:r>
            <a:r>
              <a:rPr lang="en-US" sz="4000" dirty="0" err="1"/>
              <a:t>40C</a:t>
            </a:r>
            <a:r>
              <a:rPr lang="en-US" sz="4000" dirty="0"/>
              <a:t>. </a:t>
            </a:r>
            <a:r>
              <a:rPr lang="ka-GE" sz="4000" dirty="0"/>
              <a:t>საშუალო წლიური ტემპერატურა 13,9˚ </a:t>
            </a:r>
            <a:r>
              <a:rPr lang="en-US" sz="4000" dirty="0"/>
              <a:t>C -</a:t>
            </a:r>
            <a:r>
              <a:rPr lang="ka-GE" sz="4000" dirty="0"/>
              <a:t>დან 14,1˚ </a:t>
            </a:r>
            <a:r>
              <a:rPr lang="en-US" sz="4000" dirty="0"/>
              <a:t>C -</a:t>
            </a:r>
            <a:r>
              <a:rPr lang="ka-GE" sz="4000" dirty="0"/>
              <a:t>მდე. ნალექიან დღეთა რიცხვი საშუალოდ წელიწადში 150-ს შეადგენს. </a:t>
            </a:r>
            <a:r>
              <a:rPr lang="ka-GE" sz="4000" dirty="0" smtClean="0"/>
              <a:t>ალექების </a:t>
            </a:r>
            <a:r>
              <a:rPr lang="ka-GE" sz="4000" dirty="0"/>
              <a:t>რაოდენობა წელიწადში საშუალოდ – 1350 მმ.</a:t>
            </a:r>
          </a:p>
          <a:p>
            <a:pPr algn="just"/>
            <a:r>
              <a:rPr lang="ka-GE" sz="4000" b="1" dirty="0" smtClean="0"/>
              <a:t>ფლორა </a:t>
            </a:r>
            <a:r>
              <a:rPr lang="ka-GE" sz="4000" b="1" dirty="0"/>
              <a:t>და </a:t>
            </a:r>
            <a:r>
              <a:rPr lang="ka-GE" sz="4000" b="1" dirty="0" smtClean="0"/>
              <a:t>ფაუნა</a:t>
            </a:r>
            <a:r>
              <a:rPr lang="ka-GE" sz="4000" dirty="0" smtClean="0"/>
              <a:t/>
            </a:r>
            <a:br>
              <a:rPr lang="ka-GE" sz="4000" dirty="0" smtClean="0"/>
            </a:br>
            <a:endParaRPr lang="ka-GE" sz="4000" dirty="0"/>
          </a:p>
          <a:p>
            <a:pPr algn="just"/>
            <a:r>
              <a:rPr lang="ka-GE" sz="4000" dirty="0"/>
              <a:t>თერჯოლის მუნიციპალიტეტის ტერიტორია ფლორის მრავალფეროვნებით გამოირჩევა, მცენარეული საფარი თერჯოლაში კოლხური ტიპისაა. ტყეები შემორჩენილია უმთავრესად ოკრიბა-არგვეთის ქედზე. უტყეო და დაუმუშავებელი ადგილები არგვეთის ქედის კალთებზე უკავია მდელოს, რომელიც სათიბ-საძოვრადაა გამოყენებული. აქ ვხვდებით მცენარეთა იმ სახეობებს, რომლებიც თერჯოლაში არსებული ბუნებრივი კლიმატური პირობების მსგავს გარემოში იზრდებიან: მუხას, წიფელს, ცაცხვს, კავკასიურ ძელქვას (როგორც ჩანს, თერჯოლის ტერიტორიაზე ფართოდ ყოფილა გავრცელებული, ამის დამადასტურებელია დრემდე შემონახული კორომები), წყავს, ბზას, ლიანებს, </a:t>
            </a:r>
            <a:r>
              <a:rPr lang="ka-GE" sz="4000" dirty="0" smtClean="0"/>
              <a:t>ტირიფს</a:t>
            </a:r>
            <a:r>
              <a:rPr lang="ka-GE" sz="4000" dirty="0"/>
              <a:t>, მურყვანს, სოფელ გოგნში გავრცელებულია ხის უნიკალური ჯიში უთხოვარი.</a:t>
            </a:r>
          </a:p>
          <a:p>
            <a:pPr algn="just"/>
            <a:r>
              <a:rPr lang="ka-GE" sz="4000" dirty="0" smtClean="0"/>
              <a:t>თერჯოლა </a:t>
            </a:r>
            <a:r>
              <a:rPr lang="ka-GE" sz="4000" dirty="0"/>
              <a:t>საინტერესოა ეკოტურიზმით დაინტერესებული ნებისმიერი ადამიანისათვის, რადგან აქ არის შემორჩენილი ჯერ კიდევ ხელუხლებელი ტყის მასივები. თერჯოლის ტყეებში ბინადრობს: მგელი, კავკასიური კვერნა, მაჩვი, ტურა, მგელი, კურდღელი, ტყის თაგვი, დედოფალა, იშვიათად წავი.</a:t>
            </a:r>
          </a:p>
          <a:p>
            <a:pPr algn="just"/>
            <a:r>
              <a:rPr lang="ka-GE" sz="4000" b="1" dirty="0" smtClean="0"/>
              <a:t>შიდა წყლები</a:t>
            </a:r>
            <a:endParaRPr lang="ka-GE" sz="4000" dirty="0"/>
          </a:p>
          <a:p>
            <a:pPr algn="just"/>
            <a:r>
              <a:rPr lang="ka-GE" sz="4000" dirty="0"/>
              <a:t>თერჯოლის მუნიციპალიტეტში მდინარეთა ხშირი ქსელია. მთავარი მდინარეა ყვირილა, რომელიც იმერეთის დაბლობს კვეთს აღმოსავლეთიდან დასავლეთით. მისი ყველაზე დიდი შენაკადია მარჯვნიდან–ჩოლაბური. ჩოლაბურს მარჯვნიდან უერთდება წყალუხვი მდინარე ძერული (ძევრულა). სხვა მდინარეებიდან აღსანიშნავია: ბუჯა,მაძარულა,ძუსა,ვარხმელა, ხმორდოლა, ჩხარა, ხაუჩა, ქვერუნა, როკიანისღელე, ჭიშურადაწყალწითელა. თერჯოლის მუნიციპალიტეტის მდინარეები ძირითადად საზრდოობენ წვიმის, თოვლისა და მიწისქვეშაწყლით. წყალდიდობა გაზაფხულზეა, წყალმცირეობა – ზაფხულსა და შემოდგომის დასაწყისში. მდინარე ძევრულაზე აგებულია ჰესი, ნაწილობრივ გამოყენებულია სარწყავად.</a:t>
            </a:r>
          </a:p>
          <a:p>
            <a:pPr algn="just"/>
            <a:endParaRPr lang="en-US" sz="4000" dirty="0"/>
          </a:p>
        </p:txBody>
      </p:sp>
    </p:spTree>
    <p:extLst>
      <p:ext uri="{BB962C8B-B14F-4D97-AF65-F5344CB8AC3E}">
        <p14:creationId xmlns:p14="http://schemas.microsoft.com/office/powerpoint/2010/main" val="2470061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5" y="249382"/>
            <a:ext cx="11305308" cy="6359236"/>
          </a:xfrm>
          <a:prstGeom prst="rect">
            <a:avLst/>
          </a:prstGeom>
        </p:spPr>
      </p:pic>
    </p:spTree>
    <p:extLst>
      <p:ext uri="{BB962C8B-B14F-4D97-AF65-F5344CB8AC3E}">
        <p14:creationId xmlns:p14="http://schemas.microsoft.com/office/powerpoint/2010/main" val="3162322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291" y="556778"/>
            <a:ext cx="10487891" cy="5899439"/>
          </a:xfrm>
          <a:prstGeom prst="rect">
            <a:avLst/>
          </a:prstGeom>
        </p:spPr>
      </p:pic>
    </p:spTree>
    <p:extLst>
      <p:ext uri="{BB962C8B-B14F-4D97-AF65-F5344CB8AC3E}">
        <p14:creationId xmlns:p14="http://schemas.microsoft.com/office/powerpoint/2010/main" val="2363354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22765" y="2216727"/>
            <a:ext cx="8298872" cy="44611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b="1" dirty="0" smtClean="0">
                <a:solidFill>
                  <a:srgbClr val="00B050"/>
                </a:solidFill>
              </a:rPr>
              <a:t>თერჯოლის ტურისტული პოტენციალი</a:t>
            </a:r>
            <a:endParaRPr lang="ka-GE" dirty="0">
              <a:solidFill>
                <a:schemeClr val="tx1"/>
              </a:solidFill>
            </a:endParaRPr>
          </a:p>
          <a:p>
            <a:pPr algn="ctr"/>
            <a:endParaRPr lang="ka-GE" dirty="0" smtClean="0">
              <a:solidFill>
                <a:schemeClr val="tx1"/>
              </a:solidFill>
            </a:endParaRPr>
          </a:p>
          <a:p>
            <a:r>
              <a:rPr lang="ka-GE" sz="2000" dirty="0" smtClean="0">
                <a:solidFill>
                  <a:schemeClr val="accent2"/>
                </a:solidFill>
              </a:rPr>
              <a:t>მუნიციპალიტეტში მდებარეობს;</a:t>
            </a:r>
          </a:p>
          <a:p>
            <a:pPr marL="285750" indent="-285750">
              <a:buFont typeface="Wingdings" panose="05000000000000000000" pitchFamily="2" charset="2"/>
              <a:buChar char="Ø"/>
            </a:pPr>
            <a:r>
              <a:rPr lang="ka-GE" dirty="0" smtClean="0">
                <a:solidFill>
                  <a:schemeClr val="tx2"/>
                </a:solidFill>
              </a:rPr>
              <a:t>კლდიაშვილის სახლ-მუზეუმი;</a:t>
            </a:r>
          </a:p>
          <a:p>
            <a:pPr marL="285750" indent="-285750">
              <a:buFont typeface="Wingdings" panose="05000000000000000000" pitchFamily="2" charset="2"/>
              <a:buChar char="Ø"/>
            </a:pPr>
            <a:r>
              <a:rPr lang="ka-GE" dirty="0" smtClean="0">
                <a:solidFill>
                  <a:schemeClr val="tx2"/>
                </a:solidFill>
              </a:rPr>
              <a:t>ამირანშვილის სახლ-მუზეუმი;</a:t>
            </a:r>
          </a:p>
          <a:p>
            <a:pPr marL="285750" indent="-285750">
              <a:buFont typeface="Wingdings" panose="05000000000000000000" pitchFamily="2" charset="2"/>
              <a:buChar char="Ø"/>
            </a:pPr>
            <a:r>
              <a:rPr lang="ka-GE" dirty="0" smtClean="0">
                <a:solidFill>
                  <a:schemeClr val="tx2"/>
                </a:solidFill>
              </a:rPr>
              <a:t>გოგნის კარუგდებელი;</a:t>
            </a:r>
          </a:p>
          <a:p>
            <a:pPr marL="285750" indent="-285750">
              <a:buFont typeface="Wingdings" panose="05000000000000000000" pitchFamily="2" charset="2"/>
              <a:buChar char="Ø"/>
            </a:pPr>
            <a:r>
              <a:rPr lang="ka-GE" dirty="0" smtClean="0">
                <a:solidFill>
                  <a:schemeClr val="tx2"/>
                </a:solidFill>
              </a:rPr>
              <a:t>ნავენახევის მღვიმე;</a:t>
            </a:r>
          </a:p>
          <a:p>
            <a:pPr marL="285750" indent="-285750">
              <a:buFont typeface="Wingdings" panose="05000000000000000000" pitchFamily="2" charset="2"/>
              <a:buChar char="Ø"/>
            </a:pPr>
            <a:r>
              <a:rPr lang="ka-GE" dirty="0" smtClean="0">
                <a:solidFill>
                  <a:schemeClr val="tx2"/>
                </a:solidFill>
              </a:rPr>
              <a:t>ქადაგიძის რაფი;</a:t>
            </a:r>
          </a:p>
          <a:p>
            <a:pPr marL="285750" indent="-285750">
              <a:buFont typeface="Wingdings" panose="05000000000000000000" pitchFamily="2" charset="2"/>
              <a:buChar char="Ø"/>
            </a:pPr>
            <a:r>
              <a:rPr lang="ka-GE" dirty="0" smtClean="0">
                <a:solidFill>
                  <a:schemeClr val="tx2"/>
                </a:solidFill>
              </a:rPr>
              <a:t>სკანდას ციხე;</a:t>
            </a:r>
          </a:p>
          <a:p>
            <a:pPr marL="285750" indent="-285750">
              <a:buFont typeface="Wingdings" panose="05000000000000000000" pitchFamily="2" charset="2"/>
              <a:buChar char="Ø"/>
            </a:pPr>
            <a:r>
              <a:rPr lang="ka-GE" dirty="0" smtClean="0">
                <a:solidFill>
                  <a:schemeClr val="tx2"/>
                </a:solidFill>
              </a:rPr>
              <a:t>ძევრის საგვარჯილე</a:t>
            </a:r>
          </a:p>
          <a:p>
            <a:pPr marL="285750" indent="-285750">
              <a:buFont typeface="Wingdings" panose="05000000000000000000" pitchFamily="2" charset="2"/>
              <a:buChar char="Ø"/>
            </a:pPr>
            <a:r>
              <a:rPr lang="en-US" dirty="0">
                <a:solidFill>
                  <a:srgbClr val="FFFF00"/>
                </a:solidFill>
              </a:rPr>
              <a:t>https://www.facebook.com/watch/?v=854403798756819</a:t>
            </a:r>
          </a:p>
          <a:p>
            <a:pPr marL="285750" indent="-285750">
              <a:buFont typeface="Wingdings" panose="05000000000000000000" pitchFamily="2" charset="2"/>
              <a:buChar char="Ø"/>
            </a:pPr>
            <a:endParaRPr lang="ka-GE" dirty="0" smtClean="0">
              <a:solidFill>
                <a:schemeClr val="tx2"/>
              </a:solidFill>
            </a:endParaRPr>
          </a:p>
          <a:p>
            <a:pPr algn="ctr"/>
            <a:endParaRPr lang="en-US" dirty="0">
              <a:solidFill>
                <a:schemeClr val="tx1"/>
              </a:solidFill>
            </a:endParaRPr>
          </a:p>
        </p:txBody>
      </p:sp>
      <p:sp>
        <p:nvSpPr>
          <p:cNvPr id="3" name="Rounded Rectangle 2"/>
          <p:cNvSpPr/>
          <p:nvPr/>
        </p:nvSpPr>
        <p:spPr>
          <a:xfrm>
            <a:off x="1219201" y="263236"/>
            <a:ext cx="9906000" cy="156556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500" dirty="0">
                <a:solidFill>
                  <a:srgbClr val="FFFF00"/>
                </a:solidFill>
              </a:rPr>
              <a:t>ინსტრუქცია თერჯოლაში სამოგზაუროდ! </a:t>
            </a:r>
            <a:r>
              <a:rPr lang="en-US" sz="2500" dirty="0">
                <a:solidFill>
                  <a:srgbClr val="FFFF00"/>
                </a:solidFill>
              </a:rPr>
              <a:t>📋Instructions for traveling to </a:t>
            </a:r>
            <a:r>
              <a:rPr lang="en-US" sz="2500" dirty="0" err="1">
                <a:solidFill>
                  <a:srgbClr val="FFFF00"/>
                </a:solidFill>
              </a:rPr>
              <a:t>Terjola</a:t>
            </a:r>
            <a:r>
              <a:rPr lang="en-US" sz="2500" dirty="0" smtClean="0">
                <a:solidFill>
                  <a:srgbClr val="FFFF00"/>
                </a:solidFill>
              </a:rPr>
              <a:t>!</a:t>
            </a:r>
            <a:endParaRPr lang="ka-GE" sz="2500" dirty="0" smtClean="0">
              <a:solidFill>
                <a:srgbClr val="FFFF00"/>
              </a:solidFill>
            </a:endParaRPr>
          </a:p>
        </p:txBody>
      </p:sp>
    </p:spTree>
    <p:extLst>
      <p:ext uri="{BB962C8B-B14F-4D97-AF65-F5344CB8AC3E}">
        <p14:creationId xmlns:p14="http://schemas.microsoft.com/office/powerpoint/2010/main" val="1611910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608616" y="281270"/>
            <a:ext cx="4668983" cy="1343891"/>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rgbClr val="FFFF00"/>
                </a:solidFill>
              </a:rPr>
              <a:t>დავით და სერგო კლდიაშვილის სახლ-მუზეუმი</a:t>
            </a:r>
            <a:endParaRPr lang="en-US" dirty="0">
              <a:solidFill>
                <a:srgbClr val="FFFF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53" y="4053638"/>
            <a:ext cx="4115805" cy="2743200"/>
          </a:xfrm>
          <a:prstGeom prst="rect">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53" y="193964"/>
            <a:ext cx="5705851" cy="3803901"/>
          </a:xfrm>
          <a:prstGeom prst="rect">
            <a:avLst/>
          </a:prstGeom>
          <a:ln>
            <a:noFill/>
          </a:ln>
          <a:effectLst>
            <a:softEdge rad="112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758" y="4053638"/>
            <a:ext cx="4298286" cy="2865523"/>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804" y="1736707"/>
            <a:ext cx="3475397" cy="2316931"/>
          </a:xfrm>
          <a:prstGeom prst="rect">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9572" y="1736707"/>
            <a:ext cx="2813177" cy="2261158"/>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3003" y="4109411"/>
            <a:ext cx="3494809" cy="2687427"/>
          </a:xfrm>
          <a:prstGeom prst="rect">
            <a:avLst/>
          </a:prstGeom>
          <a:ln>
            <a:noFill/>
          </a:ln>
          <a:effectLst>
            <a:softEdge rad="112500"/>
          </a:effectLst>
        </p:spPr>
      </p:pic>
    </p:spTree>
    <p:extLst>
      <p:ext uri="{BB962C8B-B14F-4D97-AF65-F5344CB8AC3E}">
        <p14:creationId xmlns:p14="http://schemas.microsoft.com/office/powerpoint/2010/main" val="7879596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8539" y="62346"/>
            <a:ext cx="4627418" cy="12607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rgbClr val="FFFF00"/>
                </a:solidFill>
              </a:rPr>
              <a:t>შალვა და პეტრე ამირანშვილების სახლ-მუზეუმი</a:t>
            </a:r>
            <a:endParaRPr lang="en-US"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0873" y="110837"/>
            <a:ext cx="6428509" cy="3976254"/>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2187" y="4087091"/>
            <a:ext cx="4577195" cy="2925615"/>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42244" y="4358409"/>
            <a:ext cx="2856345" cy="2313709"/>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44" y="4121725"/>
            <a:ext cx="4284518" cy="2856345"/>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539" y="1468581"/>
            <a:ext cx="4627418" cy="2583875"/>
          </a:xfrm>
          <a:prstGeom prst="rect">
            <a:avLst/>
          </a:prstGeom>
          <a:ln>
            <a:noFill/>
          </a:ln>
          <a:effectLst>
            <a:softEdge rad="112500"/>
          </a:effectLst>
        </p:spPr>
      </p:pic>
    </p:spTree>
    <p:extLst>
      <p:ext uri="{BB962C8B-B14F-4D97-AF65-F5344CB8AC3E}">
        <p14:creationId xmlns:p14="http://schemas.microsoft.com/office/powerpoint/2010/main" val="265823462"/>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053" y="85436"/>
            <a:ext cx="4696691" cy="31311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784" y="3420340"/>
            <a:ext cx="4392761" cy="3207327"/>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2109" y="0"/>
            <a:ext cx="3200400" cy="2179781"/>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6329" y="3499426"/>
            <a:ext cx="4369379" cy="3077442"/>
          </a:xfrm>
          <a:prstGeom prst="rect">
            <a:avLst/>
          </a:prstGeom>
          <a:ln>
            <a:noFill/>
          </a:ln>
          <a:effectLst>
            <a:softEdge rad="11250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9201" y="3547627"/>
            <a:ext cx="3505200" cy="2952751"/>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5887" y="81683"/>
            <a:ext cx="3130262" cy="2098098"/>
          </a:xfrm>
          <a:prstGeom prst="rect">
            <a:avLst/>
          </a:prstGeom>
          <a:ln>
            <a:noFill/>
          </a:ln>
          <a:effectLst>
            <a:softEdge rad="112500"/>
          </a:effectLst>
        </p:spPr>
      </p:pic>
      <p:sp>
        <p:nvSpPr>
          <p:cNvPr id="9" name="Rounded Rectangle 8"/>
          <p:cNvSpPr/>
          <p:nvPr/>
        </p:nvSpPr>
        <p:spPr>
          <a:xfrm>
            <a:off x="5375564" y="2258867"/>
            <a:ext cx="6137564" cy="107892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300" dirty="0" smtClean="0">
                <a:solidFill>
                  <a:srgbClr val="FFFF00"/>
                </a:solidFill>
              </a:rPr>
              <a:t>გოგნის წმინდა გიორგის სალოცავი</a:t>
            </a:r>
            <a:endParaRPr lang="en-US" sz="2300" dirty="0">
              <a:solidFill>
                <a:srgbClr val="FFFF00"/>
              </a:solidFill>
            </a:endParaRPr>
          </a:p>
        </p:txBody>
      </p:sp>
    </p:spTree>
    <p:extLst>
      <p:ext uri="{BB962C8B-B14F-4D97-AF65-F5344CB8AC3E}">
        <p14:creationId xmlns:p14="http://schemas.microsoft.com/office/powerpoint/2010/main" val="3130705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39617" y="56502"/>
            <a:ext cx="3356157" cy="102523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solidFill>
                  <a:srgbClr val="FFFF00"/>
                </a:solidFill>
              </a:rPr>
              <a:t>ნავენახევის მღვიმე</a:t>
            </a:r>
            <a:endParaRPr lang="en-US" sz="2800"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0" y="3764541"/>
            <a:ext cx="4423197" cy="2964873"/>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252" y="1321702"/>
            <a:ext cx="3009794" cy="2202874"/>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52" y="734291"/>
            <a:ext cx="4377165" cy="2918110"/>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2252" y="3885044"/>
            <a:ext cx="2999297" cy="2723573"/>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8508" y="3764541"/>
            <a:ext cx="4340637" cy="2964873"/>
          </a:xfrm>
          <a:prstGeom prst="rect">
            <a:avLst/>
          </a:prstGeom>
          <a:ln>
            <a:noFill/>
          </a:ln>
          <a:effectLst>
            <a:softEdge rad="112500"/>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8508" y="722313"/>
            <a:ext cx="4340637" cy="3042228"/>
          </a:xfrm>
          <a:prstGeom prst="rect">
            <a:avLst/>
          </a:prstGeom>
          <a:ln>
            <a:noFill/>
          </a:ln>
          <a:effectLst>
            <a:softEdge rad="112500"/>
          </a:effectLst>
        </p:spPr>
      </p:pic>
    </p:spTree>
    <p:extLst>
      <p:ext uri="{BB962C8B-B14F-4D97-AF65-F5344CB8AC3E}">
        <p14:creationId xmlns:p14="http://schemas.microsoft.com/office/powerpoint/2010/main" val="1314397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68981" y="116705"/>
            <a:ext cx="2593969" cy="7481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rgbClr val="FFFF00"/>
                </a:solidFill>
              </a:rPr>
              <a:t>ქადაგიძის რაფი</a:t>
            </a:r>
          </a:p>
          <a:p>
            <a:pPr algn="ctr"/>
            <a:endParaRPr lang="en-US"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102" y="914400"/>
            <a:ext cx="5238309" cy="2923309"/>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126" y="3936804"/>
            <a:ext cx="5237018" cy="2824214"/>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01" y="3936804"/>
            <a:ext cx="5238309" cy="2775772"/>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9127" y="914400"/>
            <a:ext cx="5237018" cy="3022404"/>
          </a:xfrm>
          <a:prstGeom prst="rect">
            <a:avLst/>
          </a:prstGeom>
          <a:ln>
            <a:noFill/>
          </a:ln>
          <a:effectLst>
            <a:softEdge rad="112500"/>
          </a:effectLst>
        </p:spPr>
      </p:pic>
    </p:spTree>
    <p:extLst>
      <p:ext uri="{BB962C8B-B14F-4D97-AF65-F5344CB8AC3E}">
        <p14:creationId xmlns:p14="http://schemas.microsoft.com/office/powerpoint/2010/main" val="231112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20391" y="251690"/>
            <a:ext cx="4696690"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rgbClr val="FFFF00"/>
                </a:solidFill>
              </a:rPr>
              <a:t>მიმდებარე ტერიტორიაზე მარნები;</a:t>
            </a:r>
          </a:p>
          <a:p>
            <a:pPr algn="ctr"/>
            <a:r>
              <a:rPr lang="ka-GE" dirty="0">
                <a:solidFill>
                  <a:srgbClr val="FFFF00"/>
                </a:solidFill>
              </a:rPr>
              <a:t>იმერული სამზარეული</a:t>
            </a:r>
            <a:r>
              <a:rPr lang="ka-GE" dirty="0" smtClean="0">
                <a:solidFill>
                  <a:srgbClr val="FFFF00"/>
                </a:solidFill>
              </a:rPr>
              <a:t>;</a:t>
            </a:r>
            <a:endParaRPr lang="ka-GE"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412" y="1242290"/>
            <a:ext cx="4878532" cy="3114238"/>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218" y="1242290"/>
            <a:ext cx="3663221" cy="2654016"/>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081" y="4528160"/>
            <a:ext cx="3460175" cy="2269044"/>
          </a:xfrm>
          <a:prstGeom prst="rect">
            <a:avLst/>
          </a:prstGeom>
          <a:ln>
            <a:noFill/>
          </a:ln>
          <a:effectLst>
            <a:softEdge rad="112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91" y="4543565"/>
            <a:ext cx="3380735" cy="2314435"/>
          </a:xfrm>
          <a:prstGeom prst="rect">
            <a:avLst/>
          </a:prstGeom>
          <a:ln>
            <a:noFill/>
          </a:ln>
          <a:effectLst>
            <a:softEdge rad="112500"/>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03" y="1003436"/>
            <a:ext cx="3304310" cy="2730216"/>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0297" y="4543565"/>
            <a:ext cx="3471653" cy="2314435"/>
          </a:xfrm>
          <a:prstGeom prst="rect">
            <a:avLst/>
          </a:prstGeom>
          <a:ln>
            <a:noFill/>
          </a:ln>
          <a:effectLst>
            <a:softEdge rad="112500"/>
          </a:effectLst>
        </p:spPr>
      </p:pic>
    </p:spTree>
    <p:extLst>
      <p:ext uri="{BB962C8B-B14F-4D97-AF65-F5344CB8AC3E}">
        <p14:creationId xmlns:p14="http://schemas.microsoft.com/office/powerpoint/2010/main" val="177577732"/>
      </p:ext>
    </p:extLst>
  </p:cSld>
  <p:clrMapOvr>
    <a:masterClrMapping/>
  </p:clrMapOvr>
  <p:transition spd="slow">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94018" y="1146679"/>
            <a:ext cx="4003964" cy="63730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rgbClr val="FFFF00"/>
                </a:solidFill>
              </a:rPr>
              <a:t>სკანდას ციხე</a:t>
            </a:r>
            <a:endParaRPr lang="en-US" sz="2400"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400" y="83126"/>
            <a:ext cx="3336036" cy="2764414"/>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909" y="2764414"/>
            <a:ext cx="5784273" cy="4058264"/>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382" y="24030"/>
            <a:ext cx="3501618" cy="2740384"/>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499" y="2963934"/>
            <a:ext cx="5979970" cy="3894066"/>
          </a:xfrm>
          <a:prstGeom prst="rect">
            <a:avLst/>
          </a:prstGeom>
          <a:ln>
            <a:noFill/>
          </a:ln>
          <a:effectLst>
            <a:softEdge rad="112500"/>
          </a:effectLst>
        </p:spPr>
      </p:pic>
    </p:spTree>
    <p:extLst>
      <p:ext uri="{BB962C8B-B14F-4D97-AF65-F5344CB8AC3E}">
        <p14:creationId xmlns:p14="http://schemas.microsoft.com/office/powerpoint/2010/main" val="37639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a:ln>
            <a:solidFill>
              <a:schemeClr val="accent1">
                <a:lumMod val="60000"/>
                <a:lumOff val="40000"/>
              </a:schemeClr>
            </a:solidFill>
          </a:ln>
        </p:spPr>
        <p:txBody>
          <a:bodyPr>
            <a:normAutofit/>
          </a:bodyPr>
          <a:lstStyle/>
          <a:p>
            <a:pPr algn="ctr"/>
            <a:r>
              <a:rPr lang="ka-GE" sz="3200" i="1" dirty="0"/>
              <a:t>ადგილობრივი თვითმმართველობის ცნება </a:t>
            </a:r>
            <a:r>
              <a:rPr lang="ka-GE" i="1" dirty="0"/>
              <a:t/>
            </a:r>
            <a:br>
              <a:rPr lang="ka-GE" i="1" dirty="0"/>
            </a:br>
            <a:endParaRPr lang="en-US" i="1" dirty="0"/>
          </a:p>
        </p:txBody>
      </p:sp>
      <p:sp>
        <p:nvSpPr>
          <p:cNvPr id="3" name="Content Placeholder 2"/>
          <p:cNvSpPr>
            <a:spLocks noGrp="1"/>
          </p:cNvSpPr>
          <p:nvPr>
            <p:ph idx="1"/>
          </p:nvPr>
        </p:nvSpPr>
        <p:spPr/>
        <p:txBody>
          <a:bodyPr>
            <a:normAutofit/>
          </a:bodyPr>
          <a:lstStyle/>
          <a:p>
            <a:pPr algn="just"/>
            <a:r>
              <a:rPr lang="ka-GE" sz="2000" dirty="0" smtClean="0"/>
              <a:t>1</a:t>
            </a:r>
            <a:r>
              <a:rPr lang="ka-GE" sz="2000" dirty="0"/>
              <a:t>. </a:t>
            </a:r>
            <a:r>
              <a:rPr lang="ka-GE" sz="1800" dirty="0"/>
              <a:t>ადგილობრივი თვითმმართველობა არის საქართველოს მოქალაქეთა უფლება და შესაძლებლობა, ადგილობრივი თვითმმართველობის ორგანოების მეშვეობით, საქართველოს კანონმდებლობის ფარგლებში, ადგილობრივი მოსახლეობის ინტერესების შესაბამისად გადაწყვიტონ ადგილობრივი მნიშვნელობის საკითხები. </a:t>
            </a:r>
            <a:endParaRPr lang="ka-GE" sz="1800" dirty="0" smtClean="0"/>
          </a:p>
          <a:p>
            <a:pPr algn="just"/>
            <a:r>
              <a:rPr lang="ka-GE" sz="1800" dirty="0" smtClean="0"/>
              <a:t>2</a:t>
            </a:r>
            <a:r>
              <a:rPr lang="ka-GE" sz="1800" dirty="0"/>
              <a:t>. თვითმმართველი ერთეული არის მუნიციპალიტეტი. მუნიციპალიტეტი არის დასახლება (თვითმმართველი ქალაქი), რომელსაც აქვს ადმინისტრაციული საზღვრები, ან დასახლებათა ერთობლიობა (თვითმმართველი თემი), რომელსაც აქვს ადმინისტრაციული საზღვრები და ადმინისტრაციული ცენტრი. მუნიციპალიტეტს გააჩნია არჩევითი წარმომადგენლობითი და აღმასრულებელი ორგანოები (შემდგომ − მუნიციპალიტეტის ორგანოები), რეგისტრირებული მოსახლეობა და აქვს საკუთარი ქონება, ბიუჯეტი, შემოსულობები. მუნიციპალიტეტი საჯარო სამართლის იურიდიული პირია</a:t>
            </a:r>
            <a:endParaRPr lang="en-US" sz="1800" dirty="0"/>
          </a:p>
        </p:txBody>
      </p:sp>
    </p:spTree>
    <p:extLst>
      <p:ext uri="{BB962C8B-B14F-4D97-AF65-F5344CB8AC3E}">
        <p14:creationId xmlns:p14="http://schemas.microsoft.com/office/powerpoint/2010/main" val="2925703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274" y="180109"/>
            <a:ext cx="6961409" cy="15655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rgbClr val="FFFF00"/>
                </a:solidFill>
              </a:rPr>
              <a:t>ძევრის საგვარჯილე</a:t>
            </a:r>
          </a:p>
          <a:p>
            <a:pPr algn="ctr"/>
            <a:r>
              <a:rPr lang="ka-GE" sz="2400" dirty="0"/>
              <a:t>სოფელ ძევრში, მდინარე ძევრულას კარსტულ ხეობაში რეკრეაციული ზონა მოეწყობა</a:t>
            </a:r>
            <a:endParaRPr lang="en-US" sz="2400"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56" y="1942808"/>
            <a:ext cx="3453246" cy="2302164"/>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842" y="180109"/>
            <a:ext cx="4931712" cy="3342409"/>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0978" y="4444999"/>
            <a:ext cx="3629893" cy="2419928"/>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5842" y="3522518"/>
            <a:ext cx="4926158" cy="3078595"/>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9981" y="1944684"/>
            <a:ext cx="3533782" cy="2443884"/>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02" y="4442108"/>
            <a:ext cx="3623837" cy="2415892"/>
          </a:xfrm>
          <a:prstGeom prst="rect">
            <a:avLst/>
          </a:prstGeom>
          <a:ln>
            <a:noFill/>
          </a:ln>
          <a:effectLst>
            <a:softEdge rad="112500"/>
          </a:effectLst>
        </p:spPr>
      </p:pic>
    </p:spTree>
    <p:extLst>
      <p:ext uri="{BB962C8B-B14F-4D97-AF65-F5344CB8AC3E}">
        <p14:creationId xmlns:p14="http://schemas.microsoft.com/office/powerpoint/2010/main" val="3822455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369332"/>
          </a:xfrm>
          <a:prstGeom prst="rect">
            <a:avLst/>
          </a:prstGeom>
        </p:spPr>
        <p:txBody>
          <a:bodyPr>
            <a:spAutoFit/>
          </a:bodyPr>
          <a:lstStyle/>
          <a:p>
            <a:r>
              <a:rPr lang="ka-GE" dirty="0" smtClean="0"/>
              <a:t>(</a:t>
            </a:r>
            <a:endParaRPr lang="ka-G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27" y="989019"/>
            <a:ext cx="7817427" cy="55780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0234" y="989019"/>
            <a:ext cx="3940339" cy="2802097"/>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0234" y="3778037"/>
            <a:ext cx="4020386" cy="2988707"/>
          </a:xfrm>
          <a:prstGeom prst="rect">
            <a:avLst/>
          </a:prstGeom>
          <a:ln>
            <a:noFill/>
          </a:ln>
          <a:effectLst>
            <a:softEdge rad="112500"/>
          </a:effectLst>
        </p:spPr>
      </p:pic>
      <p:sp>
        <p:nvSpPr>
          <p:cNvPr id="6" name="Rounded Rectangle 5"/>
          <p:cNvSpPr/>
          <p:nvPr/>
        </p:nvSpPr>
        <p:spPr>
          <a:xfrm>
            <a:off x="1094510" y="185535"/>
            <a:ext cx="5708072" cy="6289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smtClean="0">
                <a:solidFill>
                  <a:srgbClr val="FFFF00"/>
                </a:solidFill>
              </a:rPr>
              <a:t>თამარის ხიდი</a:t>
            </a:r>
            <a:endParaRPr lang="en-US" sz="3600" dirty="0">
              <a:solidFill>
                <a:srgbClr val="FFFF00"/>
              </a:solidFill>
            </a:endParaRPr>
          </a:p>
        </p:txBody>
      </p:sp>
    </p:spTree>
    <p:extLst>
      <p:ext uri="{BB962C8B-B14F-4D97-AF65-F5344CB8AC3E}">
        <p14:creationId xmlns:p14="http://schemas.microsoft.com/office/powerpoint/2010/main" val="158360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952510" y="401781"/>
            <a:ext cx="3990109" cy="266007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smtClean="0">
                <a:solidFill>
                  <a:schemeClr val="tx1"/>
                </a:solidFill>
              </a:rPr>
              <a:t>თერჯოლის მუნიციპალიტეტში მდებარეობს სხვადასხვა სახის საწარმოები;</a:t>
            </a:r>
          </a:p>
          <a:p>
            <a:pPr marL="285750" indent="-285750">
              <a:buFont typeface="Wingdings" panose="05000000000000000000" pitchFamily="2" charset="2"/>
              <a:buChar char="Ø"/>
            </a:pPr>
            <a:r>
              <a:rPr lang="ka-GE" dirty="0" smtClean="0">
                <a:solidFill>
                  <a:schemeClr val="tx1"/>
                </a:solidFill>
              </a:rPr>
              <a:t>რძის ქარხანა;</a:t>
            </a:r>
          </a:p>
          <a:p>
            <a:pPr marL="285750" indent="-285750">
              <a:buFont typeface="Wingdings" panose="05000000000000000000" pitchFamily="2" charset="2"/>
              <a:buChar char="Ø"/>
            </a:pPr>
            <a:r>
              <a:rPr lang="ka-GE" dirty="0" smtClean="0">
                <a:solidFill>
                  <a:schemeClr val="tx1"/>
                </a:solidFill>
              </a:rPr>
              <a:t>ეწრის ჩაი;</a:t>
            </a:r>
          </a:p>
          <a:p>
            <a:pPr marL="285750" indent="-285750">
              <a:buFont typeface="Wingdings" panose="05000000000000000000" pitchFamily="2" charset="2"/>
              <a:buChar char="Ø"/>
            </a:pPr>
            <a:r>
              <a:rPr lang="ka-GE" dirty="0" smtClean="0">
                <a:solidFill>
                  <a:schemeClr val="tx1"/>
                </a:solidFill>
              </a:rPr>
              <a:t>ღვინის საწარმოები;</a:t>
            </a:r>
          </a:p>
          <a:p>
            <a:pPr marL="285750" indent="-285750">
              <a:buFont typeface="Wingdings" panose="05000000000000000000" pitchFamily="2" charset="2"/>
              <a:buChar char="Ø"/>
            </a:pPr>
            <a:r>
              <a:rPr lang="ka-GE" dirty="0" smtClean="0">
                <a:solidFill>
                  <a:schemeClr val="tx1"/>
                </a:solidFill>
              </a:rPr>
              <a:t>საკონსერვო ქარხანა;</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2618" y="434112"/>
            <a:ext cx="3643745" cy="2627742"/>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634" y="3987113"/>
            <a:ext cx="3491346" cy="232756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634" y="401781"/>
            <a:ext cx="4076984" cy="2660073"/>
          </a:xfrm>
          <a:prstGeom prst="rect">
            <a:avLst/>
          </a:prstGeom>
          <a:ln>
            <a:noFill/>
          </a:ln>
          <a:effectLst>
            <a:softEdge rad="112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0761" y="3646898"/>
            <a:ext cx="2474768" cy="2768076"/>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1732" y="3680331"/>
            <a:ext cx="4975112" cy="2701211"/>
          </a:xfrm>
          <a:prstGeom prst="rect">
            <a:avLst/>
          </a:prstGeom>
          <a:ln>
            <a:noFill/>
          </a:ln>
          <a:effectLst>
            <a:softEdge rad="112500"/>
          </a:effectLst>
        </p:spPr>
      </p:pic>
    </p:spTree>
    <p:extLst>
      <p:ext uri="{BB962C8B-B14F-4D97-AF65-F5344CB8AC3E}">
        <p14:creationId xmlns:p14="http://schemas.microsoft.com/office/powerpoint/2010/main" val="3360776173"/>
      </p:ext>
    </p:extLst>
  </p:cSld>
  <p:clrMapOvr>
    <a:masterClrMapping/>
  </p:clrMapOvr>
  <p:transition spd="slow">
    <p:wheel spokes="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611091" y="343960"/>
            <a:ext cx="6068291" cy="146858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თერჯოლის მუნიციპალიტეტში ტრაგიკულად გარდაცვლილი მერის, ლაშა გოგიაშვილის სახელობის სკვერი გაიხსნა</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500" y="343960"/>
            <a:ext cx="4327762" cy="3175095"/>
          </a:xfrm>
          <a:prstGeom prst="rect">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00" y="3768159"/>
            <a:ext cx="4386449" cy="2923585"/>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947" y="1875442"/>
            <a:ext cx="3640293" cy="2436185"/>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635" y="4192731"/>
            <a:ext cx="3698978" cy="2665269"/>
          </a:xfrm>
          <a:prstGeom prst="rect">
            <a:avLst/>
          </a:prstGeom>
          <a:ln>
            <a:noFill/>
          </a:ln>
          <a:effectLst>
            <a:softEdge rad="112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8925" y="1812542"/>
            <a:ext cx="3597885" cy="2421726"/>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8802" y="4192731"/>
            <a:ext cx="3422073" cy="2566555"/>
          </a:xfrm>
          <a:prstGeom prst="rect">
            <a:avLst/>
          </a:prstGeom>
          <a:ln>
            <a:noFill/>
          </a:ln>
          <a:effectLst>
            <a:softEdge rad="112500"/>
          </a:effectLst>
        </p:spPr>
      </p:pic>
    </p:spTree>
    <p:extLst>
      <p:ext uri="{BB962C8B-B14F-4D97-AF65-F5344CB8AC3E}">
        <p14:creationId xmlns:p14="http://schemas.microsoft.com/office/powerpoint/2010/main" val="1917458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556" y="247462"/>
            <a:ext cx="8565450" cy="6373091"/>
          </a:xfrm>
          <a:prstGeom prst="rect">
            <a:avLst/>
          </a:prstGeom>
        </p:spPr>
      </p:pic>
    </p:spTree>
    <p:extLst>
      <p:ext uri="{BB962C8B-B14F-4D97-AF65-F5344CB8AC3E}">
        <p14:creationId xmlns:p14="http://schemas.microsoft.com/office/powerpoint/2010/main" val="150321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48143" y="207818"/>
            <a:ext cx="10723419" cy="112647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rgbClr val="FFFF00"/>
                </a:solidFill>
              </a:rPr>
              <a:t>თერჯოლის მუნიციპალიტეტში მიმდინარე წელს , პრიორიტეტი საგზაო და საგანმანათლებლო ინფრასტრუქტურის მოწესრიგება, სასმელი წყლის სისტემების რეაბილიტაცია, ასევე სპორტული ინფრასტრუქტურის მოწყობაა. </a:t>
            </a:r>
            <a:endParaRPr lang="en-US" dirty="0">
              <a:solidFill>
                <a:srgbClr val="FFFF00"/>
              </a:solidFill>
            </a:endParaRPr>
          </a:p>
        </p:txBody>
      </p:sp>
      <p:sp>
        <p:nvSpPr>
          <p:cNvPr id="4" name="Rounded Rectangle 3"/>
          <p:cNvSpPr/>
          <p:nvPr/>
        </p:nvSpPr>
        <p:spPr>
          <a:xfrm>
            <a:off x="4294909" y="1482436"/>
            <a:ext cx="7758546" cy="2992582"/>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ka-GE"/>
              <a:t>პრემიერ-მინისტრის ინიციატივით მიმდინარე პროგრამის „განახლებული რეგიონები“ ფარგლებში, ქალაქ თერჯოლაში რუსთაველის ქუჩაზე არსებული მრავალსართულიანი საცხოვრებელი სახლების, საფეხმავლო ბილიკების, სპორტული ინფრასტრუქტურისა და ბავშვთა გასართობი სივრცის მოწყობის სამუშაოები განხორციელდა, გარდა ამისა, რეაბილიტაცია ჩაუტარდა კოსტავას ქუჩაზე არსებულ საცხოვრებელ კორპუსებს.</a:t>
            </a:r>
            <a:endParaRPr lang="en-US"/>
          </a:p>
        </p:txBody>
      </p:sp>
      <p:pic>
        <p:nvPicPr>
          <p:cNvPr id="5" name="Picture 4"/>
          <p:cNvPicPr>
            <a:picLocks noChangeAspect="1"/>
          </p:cNvPicPr>
          <p:nvPr/>
        </p:nvPicPr>
        <p:blipFill>
          <a:blip r:embed="rId2"/>
          <a:stretch>
            <a:fillRect/>
          </a:stretch>
        </p:blipFill>
        <p:spPr>
          <a:xfrm>
            <a:off x="4378990" y="4623158"/>
            <a:ext cx="3572566" cy="2377646"/>
          </a:xfrm>
          <a:prstGeom prst="rect">
            <a:avLst/>
          </a:prstGeom>
        </p:spPr>
      </p:pic>
      <p:pic>
        <p:nvPicPr>
          <p:cNvPr id="6" name="Picture 5"/>
          <p:cNvPicPr>
            <a:picLocks noChangeAspect="1"/>
          </p:cNvPicPr>
          <p:nvPr/>
        </p:nvPicPr>
        <p:blipFill>
          <a:blip r:embed="rId3"/>
          <a:stretch>
            <a:fillRect/>
          </a:stretch>
        </p:blipFill>
        <p:spPr>
          <a:xfrm>
            <a:off x="8408306" y="4510837"/>
            <a:ext cx="3523793" cy="2347163"/>
          </a:xfrm>
          <a:prstGeom prst="rect">
            <a:avLst/>
          </a:prstGeom>
        </p:spPr>
      </p:pic>
      <p:pic>
        <p:nvPicPr>
          <p:cNvPr id="7" name="Picture 6"/>
          <p:cNvPicPr>
            <a:picLocks noChangeAspect="1"/>
          </p:cNvPicPr>
          <p:nvPr/>
        </p:nvPicPr>
        <p:blipFill>
          <a:blip r:embed="rId4"/>
          <a:stretch>
            <a:fillRect/>
          </a:stretch>
        </p:blipFill>
        <p:spPr>
          <a:xfrm>
            <a:off x="432326" y="4610965"/>
            <a:ext cx="3731075" cy="2389839"/>
          </a:xfrm>
          <a:prstGeom prst="rect">
            <a:avLst/>
          </a:prstGeom>
        </p:spPr>
      </p:pic>
      <p:pic>
        <p:nvPicPr>
          <p:cNvPr id="8" name="Picture 7"/>
          <p:cNvPicPr>
            <a:picLocks noChangeAspect="1"/>
          </p:cNvPicPr>
          <p:nvPr/>
        </p:nvPicPr>
        <p:blipFill>
          <a:blip r:embed="rId5"/>
          <a:stretch>
            <a:fillRect/>
          </a:stretch>
        </p:blipFill>
        <p:spPr>
          <a:xfrm>
            <a:off x="432326" y="1595191"/>
            <a:ext cx="3731075" cy="2487384"/>
          </a:xfrm>
          <a:prstGeom prst="rect">
            <a:avLst/>
          </a:prstGeom>
        </p:spPr>
      </p:pic>
    </p:spTree>
    <p:extLst>
      <p:ext uri="{BB962C8B-B14F-4D97-AF65-F5344CB8AC3E}">
        <p14:creationId xmlns:p14="http://schemas.microsoft.com/office/powerpoint/2010/main" val="51261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835237" y="131956"/>
            <a:ext cx="6954982" cy="149629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საგანმანათლებლო </a:t>
            </a:r>
            <a:r>
              <a:rPr lang="ka-GE" sz="2800" dirty="0" smtClean="0"/>
              <a:t>ინფრასტრუქტურა</a:t>
            </a:r>
          </a:p>
          <a:p>
            <a:pPr algn="ctr"/>
            <a:r>
              <a:rPr lang="ka-GE" sz="2000" dirty="0" smtClean="0"/>
              <a:t>თერჯოლის მუნიციპალიტეტში ბოლო წლებში 3 ახალი სკოლა და 3 ახალი ბაღი აშენდა. ამ დროისთვის მიმდინარეობს 1 ახალი ბაღის მშენებლობა</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3564" y="4207049"/>
            <a:ext cx="3576143" cy="2383164"/>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3564" y="1911927"/>
            <a:ext cx="3443523" cy="2295122"/>
          </a:xfrm>
          <a:prstGeom prst="rect">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7286"/>
          <a:stretch/>
        </p:blipFill>
        <p:spPr>
          <a:xfrm>
            <a:off x="379828" y="1741936"/>
            <a:ext cx="7512147" cy="4930225"/>
          </a:xfrm>
          <a:prstGeom prst="rect">
            <a:avLst/>
          </a:prstGeom>
        </p:spPr>
      </p:pic>
    </p:spTree>
    <p:extLst>
      <p:ext uri="{BB962C8B-B14F-4D97-AF65-F5344CB8AC3E}">
        <p14:creationId xmlns:p14="http://schemas.microsoft.com/office/powerpoint/2010/main" val="3278498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595" y="372496"/>
            <a:ext cx="8426904" cy="6274489"/>
          </a:xfrm>
          <a:prstGeom prst="rect">
            <a:avLst/>
          </a:prstGeom>
        </p:spPr>
      </p:pic>
    </p:spTree>
    <p:extLst>
      <p:ext uri="{BB962C8B-B14F-4D97-AF65-F5344CB8AC3E}">
        <p14:creationId xmlns:p14="http://schemas.microsoft.com/office/powerpoint/2010/main" val="716389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ounded Rectangle 1"/>
          <p:cNvSpPr/>
          <p:nvPr/>
        </p:nvSpPr>
        <p:spPr>
          <a:xfrm>
            <a:off x="2272145" y="249382"/>
            <a:ext cx="7426037" cy="130232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rgbClr val="FFFF00"/>
                </a:solidFill>
              </a:rPr>
              <a:t>გაზიფიცირება და წყალმომარაგება</a:t>
            </a:r>
          </a:p>
          <a:p>
            <a:pPr algn="ctr"/>
            <a:r>
              <a:rPr lang="ka-GE" dirty="0" smtClean="0">
                <a:solidFill>
                  <a:schemeClr val="bg1"/>
                </a:solidFill>
              </a:rPr>
              <a:t>თერჯოლის მუნიციპალიტეტში 45-ვე სოფელი გაზიფიცირებულია</a:t>
            </a:r>
          </a:p>
          <a:p>
            <a:pPr algn="ct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0" y="55560"/>
            <a:ext cx="1728203" cy="2592937"/>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0388" y="1785928"/>
            <a:ext cx="6950898" cy="5461491"/>
          </a:xfrm>
          <a:prstGeom prst="rect">
            <a:avLst/>
          </a:prstGeom>
        </p:spPr>
      </p:pic>
    </p:spTree>
    <p:extLst>
      <p:ext uri="{BB962C8B-B14F-4D97-AF65-F5344CB8AC3E}">
        <p14:creationId xmlns:p14="http://schemas.microsoft.com/office/powerpoint/2010/main" val="31818162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9708" y="87370"/>
            <a:ext cx="10861965" cy="155170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თერჯოლის მუნიციპალიტეტში </a:t>
            </a:r>
            <a:r>
              <a:rPr lang="ka-GE" dirty="0"/>
              <a:t>უკვე მეხუთე წელია </a:t>
            </a:r>
            <a:r>
              <a:rPr lang="ka-GE" dirty="0">
                <a:solidFill>
                  <a:srgbClr val="FFFF00"/>
                </a:solidFill>
              </a:rPr>
              <a:t>,,სახლდაზიანების პროგრამა" </a:t>
            </a:r>
            <a:r>
              <a:rPr lang="ka-GE" dirty="0"/>
              <a:t>ხორციელდება, რომლის ფარგლებში, საერთო ჯამში, საცხოვრებელი სახლით</a:t>
            </a:r>
            <a:r>
              <a:rPr lang="ka-GE" dirty="0">
                <a:solidFill>
                  <a:srgbClr val="FFFF00"/>
                </a:solidFill>
              </a:rPr>
              <a:t> 29 ოჯახი </a:t>
            </a:r>
            <a:r>
              <a:rPr lang="ka-GE" dirty="0"/>
              <a:t>იქნება უზრუნველყოფილი</a:t>
            </a:r>
            <a:r>
              <a:rPr lang="ka-GE" dirty="0" smtClean="0"/>
              <a:t>.</a:t>
            </a:r>
          </a:p>
          <a:p>
            <a:pPr algn="ctr"/>
            <a:r>
              <a:rPr lang="ka-GE" dirty="0" smtClean="0"/>
              <a:t>გარდა ამისა სოციალური მიმართულებით, </a:t>
            </a:r>
            <a:r>
              <a:rPr lang="ka-GE" dirty="0"/>
              <a:t>ბავშვიანი ოჯახების მხარდაჭერისა და გაძლიერების</a:t>
            </a:r>
            <a:br>
              <a:rPr lang="ka-GE" dirty="0"/>
            </a:br>
            <a:r>
              <a:rPr lang="ka-GE" dirty="0"/>
              <a:t>პროგრამის ფარგლებში, </a:t>
            </a:r>
            <a:r>
              <a:rPr lang="ka-GE" dirty="0" smtClean="0"/>
              <a:t>რამდენიმე </a:t>
            </a:r>
            <a:r>
              <a:rPr lang="ka-GE" dirty="0"/>
              <a:t>ბენეფიციარს </a:t>
            </a:r>
            <a:r>
              <a:rPr lang="ka-GE" dirty="0">
                <a:solidFill>
                  <a:srgbClr val="FFFF00"/>
                </a:solidFill>
              </a:rPr>
              <a:t>საყოფაცხოვრებო ტექნიკა </a:t>
            </a:r>
            <a:r>
              <a:rPr lang="ka-GE" dirty="0" smtClean="0"/>
              <a:t>გადაეცა.</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6571" y="4322527"/>
            <a:ext cx="2505102" cy="2623091"/>
          </a:xfrm>
          <a:prstGeom prst="rect">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7013" y="1648600"/>
            <a:ext cx="3683828" cy="2673927"/>
          </a:xfrm>
          <a:prstGeom prst="rect">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138"/>
          <a:stretch/>
        </p:blipFill>
        <p:spPr>
          <a:xfrm>
            <a:off x="664647" y="1842867"/>
            <a:ext cx="6922794" cy="4698609"/>
          </a:xfrm>
          <a:prstGeom prst="rect">
            <a:avLst/>
          </a:prstGeom>
        </p:spPr>
      </p:pic>
    </p:spTree>
    <p:extLst>
      <p:ext uri="{BB962C8B-B14F-4D97-AF65-F5344CB8AC3E}">
        <p14:creationId xmlns:p14="http://schemas.microsoft.com/office/powerpoint/2010/main" val="2508224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a:bodyPr>
          <a:lstStyle/>
          <a:p>
            <a:pPr algn="ctr"/>
            <a:r>
              <a:rPr lang="ka-GE" sz="3200" i="1" dirty="0" smtClean="0"/>
              <a:t>მუნიციპალიტეტის ორგანოებია:</a:t>
            </a:r>
            <a:endParaRPr lang="en-US" sz="3200" i="1" dirty="0"/>
          </a:p>
        </p:txBody>
      </p:sp>
      <p:sp>
        <p:nvSpPr>
          <p:cNvPr id="3" name="Content Placeholder 2"/>
          <p:cNvSpPr>
            <a:spLocks noGrp="1"/>
          </p:cNvSpPr>
          <p:nvPr>
            <p:ph idx="1"/>
          </p:nvPr>
        </p:nvSpPr>
        <p:spPr>
          <a:xfrm>
            <a:off x="838200" y="1825625"/>
            <a:ext cx="10515600" cy="4478460"/>
          </a:xfrm>
        </p:spPr>
        <p:txBody>
          <a:bodyPr>
            <a:normAutofit/>
          </a:bodyPr>
          <a:lstStyle/>
          <a:p>
            <a:pPr algn="just"/>
            <a:r>
              <a:rPr lang="ka-GE" sz="2000" dirty="0"/>
              <a:t>მუნიციპალიტეტის საკრებულო - მუნიციპალიტეტის წარმომადგენლობითი,</a:t>
            </a:r>
          </a:p>
          <a:p>
            <a:pPr marL="0" indent="0" algn="just">
              <a:buNone/>
            </a:pPr>
            <a:r>
              <a:rPr lang="ka-GE" sz="2000" dirty="0" smtClean="0"/>
              <a:t>    კოლეგიური </a:t>
            </a:r>
            <a:r>
              <a:rPr lang="ka-GE" sz="2000" dirty="0"/>
              <a:t>ადმინისტრაციული ორგანო, რომელიც აირჩევა 4 წლის ვადით.</a:t>
            </a:r>
          </a:p>
          <a:p>
            <a:pPr algn="just"/>
            <a:r>
              <a:rPr lang="ka-GE" sz="2000" dirty="0"/>
              <a:t>მერი - მუნიციპალიტეტის აღმასრულებელი ორგანო და მუნიციპალიტეტის უმაღლესი</a:t>
            </a:r>
          </a:p>
          <a:p>
            <a:pPr marL="0" indent="0" algn="just">
              <a:buNone/>
            </a:pPr>
            <a:r>
              <a:rPr lang="ka-GE" sz="2000" dirty="0" smtClean="0"/>
              <a:t>    თანამდებობის </a:t>
            </a:r>
            <a:r>
              <a:rPr lang="ka-GE" sz="2000" dirty="0"/>
              <a:t>პირი. მერი წარმოადგენს მუნიციპალიტეტს, უზრუნველყოფს</a:t>
            </a:r>
          </a:p>
          <a:p>
            <a:pPr algn="just"/>
            <a:r>
              <a:rPr lang="ka-GE" sz="2000" dirty="0"/>
              <a:t>მუნიციპალიტეტის უფლებამოსილებების განხორციელებასა და მუნიციპალიტეტის</a:t>
            </a:r>
          </a:p>
          <a:p>
            <a:pPr algn="just"/>
            <a:r>
              <a:rPr lang="ka-GE" sz="2000" dirty="0"/>
              <a:t>წარმომადგენლობითი ორგანოს გადაწყვეტილებების აღსრულებას.</a:t>
            </a:r>
            <a:endParaRPr lang="en-US" sz="2000" dirty="0"/>
          </a:p>
        </p:txBody>
      </p:sp>
    </p:spTree>
    <p:extLst>
      <p:ext uri="{BB962C8B-B14F-4D97-AF65-F5344CB8AC3E}">
        <p14:creationId xmlns:p14="http://schemas.microsoft.com/office/powerpoint/2010/main" val="524004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90814" y="129888"/>
            <a:ext cx="11185550" cy="136815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rgbClr val="FFFF00"/>
                </a:solidFill>
              </a:rPr>
              <a:t>თერჯოლის მუნიციპალიტეტის ინფრასტრუქტურული პროექტების ფარგლებში და ჯანსაღი ცხოვრების წესის ხელშეწყობის მიზნით, </a:t>
            </a:r>
            <a:r>
              <a:rPr lang="ka-GE" dirty="0" smtClean="0">
                <a:solidFill>
                  <a:srgbClr val="FFFF00"/>
                </a:solidFill>
              </a:rPr>
              <a:t>#19 </a:t>
            </a:r>
            <a:r>
              <a:rPr lang="ka-GE" dirty="0">
                <a:solidFill>
                  <a:srgbClr val="FFFF00"/>
                </a:solidFill>
              </a:rPr>
              <a:t>ადმინისტრაციულ ერთეულში სავარჯიშო </a:t>
            </a:r>
            <a:r>
              <a:rPr lang="ka-GE" dirty="0" smtClean="0">
                <a:solidFill>
                  <a:srgbClr val="FFFF00"/>
                </a:solidFill>
              </a:rPr>
              <a:t>ტრენაჟორები მოეწყო, ასევე რამდენიმე სოფლში  ახალგაზრდების ინტერესების გათვალისწინებით ასენდა მინი სტადიონი</a:t>
            </a:r>
            <a:endParaRPr lang="en-US" dirty="0">
              <a:solidFill>
                <a:srgbClr val="FF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055" y="4675180"/>
            <a:ext cx="2862841" cy="2049295"/>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11" y="1566573"/>
            <a:ext cx="5022253" cy="3040081"/>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11" y="4606654"/>
            <a:ext cx="2171981" cy="2117822"/>
          </a:xfrm>
          <a:prstGeom prst="rect">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3824" y="1566573"/>
            <a:ext cx="5649411" cy="3290488"/>
          </a:xfrm>
          <a:prstGeom prst="rect">
            <a:avLst/>
          </a:prstGeom>
          <a:ln>
            <a:noFill/>
          </a:ln>
          <a:effectLst>
            <a:softEdge rad="112500"/>
          </a:effectLst>
        </p:spPr>
      </p:pic>
      <p:pic>
        <p:nvPicPr>
          <p:cNvPr id="12" name="Picture 11"/>
          <p:cNvPicPr>
            <a:picLocks noChangeAspect="1"/>
          </p:cNvPicPr>
          <p:nvPr/>
        </p:nvPicPr>
        <p:blipFill>
          <a:blip r:embed="rId6"/>
          <a:stretch>
            <a:fillRect/>
          </a:stretch>
        </p:blipFill>
        <p:spPr>
          <a:xfrm>
            <a:off x="8848762" y="3685772"/>
            <a:ext cx="3139712" cy="2091109"/>
          </a:xfrm>
          <a:prstGeom prst="rect">
            <a:avLst/>
          </a:prstGeom>
        </p:spPr>
      </p:pic>
      <p:pic>
        <p:nvPicPr>
          <p:cNvPr id="13" name="Picture 12"/>
          <p:cNvPicPr>
            <a:picLocks noChangeAspect="1"/>
          </p:cNvPicPr>
          <p:nvPr/>
        </p:nvPicPr>
        <p:blipFill>
          <a:blip r:embed="rId7"/>
          <a:stretch>
            <a:fillRect/>
          </a:stretch>
        </p:blipFill>
        <p:spPr>
          <a:xfrm>
            <a:off x="5815556" y="4314508"/>
            <a:ext cx="3002834" cy="2004927"/>
          </a:xfrm>
          <a:prstGeom prst="rect">
            <a:avLst/>
          </a:prstGeom>
        </p:spPr>
      </p:pic>
    </p:spTree>
    <p:extLst>
      <p:ext uri="{BB962C8B-B14F-4D97-AF65-F5344CB8AC3E}">
        <p14:creationId xmlns:p14="http://schemas.microsoft.com/office/powerpoint/2010/main" val="1110364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92036" y="2022764"/>
            <a:ext cx="8326582" cy="23275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3600" dirty="0" smtClean="0">
                <a:solidFill>
                  <a:srgbClr val="FFFF00"/>
                </a:solidFill>
              </a:rPr>
              <a:t>მადლობა ყურადღებისთვის</a:t>
            </a:r>
            <a:endParaRPr lang="en-US" sz="3600" dirty="0">
              <a:solidFill>
                <a:srgbClr val="FFFF00"/>
              </a:solidFill>
            </a:endParaRPr>
          </a:p>
        </p:txBody>
      </p:sp>
      <p:sp>
        <p:nvSpPr>
          <p:cNvPr id="3" name="Heart 2"/>
          <p:cNvSpPr/>
          <p:nvPr/>
        </p:nvSpPr>
        <p:spPr>
          <a:xfrm>
            <a:off x="9324107" y="2729345"/>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5638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523"/>
            <a:ext cx="10515600" cy="984739"/>
          </a:xfrm>
          <a:solidFill>
            <a:schemeClr val="accent1">
              <a:lumMod val="60000"/>
              <a:lumOff val="40000"/>
            </a:schemeClr>
          </a:solidFill>
        </p:spPr>
        <p:txBody>
          <a:bodyPr>
            <a:normAutofit/>
          </a:bodyPr>
          <a:lstStyle/>
          <a:p>
            <a:pPr algn="ctr"/>
            <a:r>
              <a:rPr lang="ka-GE" sz="2400" i="1" dirty="0" smtClean="0"/>
              <a:t>თერჯოლის მუნიციპალიტეტის მერიის სტრუქტურული ხე</a:t>
            </a:r>
            <a:endParaRPr lang="en-US" sz="2400" i="1" dirty="0"/>
          </a:p>
        </p:txBody>
      </p:sp>
      <p:sp>
        <p:nvSpPr>
          <p:cNvPr id="3" name="Content Placeholder 2"/>
          <p:cNvSpPr>
            <a:spLocks noGrp="1"/>
          </p:cNvSpPr>
          <p:nvPr>
            <p:ph idx="1"/>
          </p:nvPr>
        </p:nvSpPr>
        <p:spPr>
          <a:xfrm>
            <a:off x="838200" y="1301262"/>
            <a:ext cx="10515600" cy="4875701"/>
          </a:xfrm>
        </p:spPr>
        <p:txBody>
          <a:bodyPr/>
          <a:lstStyle/>
          <a:p>
            <a:endParaRPr lang="en-US" dirty="0"/>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1418405539"/>
              </p:ext>
            </p:extLst>
          </p:nvPr>
        </p:nvGraphicFramePr>
        <p:xfrm>
          <a:off x="949569" y="1973629"/>
          <a:ext cx="9451731" cy="4203334"/>
        </p:xfrm>
        <a:graphic>
          <a:graphicData uri="http://schemas.openxmlformats.org/presentationml/2006/ole">
            <mc:AlternateContent xmlns:mc="http://schemas.openxmlformats.org/markup-compatibility/2006">
              <mc:Choice xmlns:v="urn:schemas-microsoft-com:vml" Requires="v">
                <p:oleObj spid="_x0000_s1042" name="Презентация" r:id="rId3" imgW="4570610" imgH="3427643" progId="PowerPoint.Show.12">
                  <p:embed/>
                </p:oleObj>
              </mc:Choice>
              <mc:Fallback>
                <p:oleObj name="Презентация" r:id="rId3" imgW="4570610" imgH="3427643" progId="PowerPoint.Show.12">
                  <p:embed/>
                  <p:pic>
                    <p:nvPicPr>
                      <p:cNvPr id="0" name=""/>
                      <p:cNvPicPr/>
                      <p:nvPr/>
                    </p:nvPicPr>
                    <p:blipFill>
                      <a:blip r:embed="rId4"/>
                      <a:stretch>
                        <a:fillRect/>
                      </a:stretch>
                    </p:blipFill>
                    <p:spPr>
                      <a:xfrm>
                        <a:off x="949569" y="1973629"/>
                        <a:ext cx="9451731" cy="4203334"/>
                      </a:xfrm>
                      <a:prstGeom prst="rect">
                        <a:avLst/>
                      </a:prstGeom>
                    </p:spPr>
                  </p:pic>
                </p:oleObj>
              </mc:Fallback>
            </mc:AlternateContent>
          </a:graphicData>
        </a:graphic>
      </p:graphicFrame>
    </p:spTree>
    <p:extLst>
      <p:ext uri="{BB962C8B-B14F-4D97-AF65-F5344CB8AC3E}">
        <p14:creationId xmlns:p14="http://schemas.microsoft.com/office/powerpoint/2010/main" val="167959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239" y="206863"/>
            <a:ext cx="10515600" cy="962513"/>
          </a:xfrm>
          <a:solidFill>
            <a:schemeClr val="accent1">
              <a:lumMod val="60000"/>
              <a:lumOff val="40000"/>
            </a:schemeClr>
          </a:solidFill>
        </p:spPr>
        <p:txBody>
          <a:bodyPr>
            <a:normAutofit/>
          </a:bodyPr>
          <a:lstStyle/>
          <a:p>
            <a:pPr algn="ctr"/>
            <a:r>
              <a:rPr lang="ka-GE" sz="2000" i="1" dirty="0" smtClean="0"/>
              <a:t>თერჯოლის მუნიციპალიტეტის მერი </a:t>
            </a:r>
            <a:br>
              <a:rPr lang="ka-GE" sz="2000" i="1" dirty="0" smtClean="0"/>
            </a:br>
            <a:r>
              <a:rPr lang="ka-GE" sz="2000" i="1" dirty="0" smtClean="0"/>
              <a:t>მანუჩარ რობაქიძე</a:t>
            </a:r>
            <a:endParaRPr lang="en-US" sz="2000" i="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354390" y="1248507"/>
            <a:ext cx="2360733" cy="203102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55077" y="3358662"/>
            <a:ext cx="8959361" cy="78251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ka-GE" sz="2000" i="1" dirty="0">
                <a:solidFill>
                  <a:schemeClr val="tx1"/>
                </a:solidFill>
                <a:latin typeface="+mj-lt"/>
                <a:ea typeface="+mj-ea"/>
                <a:cs typeface="+mj-cs"/>
              </a:rPr>
              <a:t>თერჯოლის მუნიციპალიტეტის მერის </a:t>
            </a:r>
            <a:br>
              <a:rPr lang="ka-GE" sz="2000" i="1" dirty="0">
                <a:solidFill>
                  <a:schemeClr val="tx1"/>
                </a:solidFill>
                <a:latin typeface="+mj-lt"/>
                <a:ea typeface="+mj-ea"/>
                <a:cs typeface="+mj-cs"/>
              </a:rPr>
            </a:br>
            <a:r>
              <a:rPr lang="ka-GE" sz="2000" i="1" dirty="0">
                <a:solidFill>
                  <a:schemeClr val="tx1"/>
                </a:solidFill>
                <a:latin typeface="+mj-lt"/>
                <a:ea typeface="+mj-ea"/>
                <a:cs typeface="+mj-cs"/>
              </a:rPr>
              <a:t>პირველი მოადგილე ზვიად ბაზაძე</a:t>
            </a:r>
            <a:endParaRPr lang="en-US" sz="2000" i="1" dirty="0">
              <a:solidFill>
                <a:schemeClr val="tx1"/>
              </a:solidFill>
              <a:latin typeface="+mj-lt"/>
              <a:ea typeface="+mj-ea"/>
              <a:cs typeface="+mj-cs"/>
            </a:endParaRPr>
          </a:p>
        </p:txBody>
      </p:sp>
      <p:sp>
        <p:nvSpPr>
          <p:cNvPr id="19" name="Rectangle 18"/>
          <p:cNvSpPr/>
          <p:nvPr/>
        </p:nvSpPr>
        <p:spPr>
          <a:xfrm>
            <a:off x="1055077" y="4404946"/>
            <a:ext cx="9029700" cy="914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ka-GE" sz="2000" i="1" dirty="0">
                <a:solidFill>
                  <a:schemeClr val="tx1"/>
                </a:solidFill>
              </a:rPr>
              <a:t>თერჯოლის მუნიციპალიტეტის მერის </a:t>
            </a:r>
            <a:br>
              <a:rPr lang="ka-GE" sz="2000" i="1" dirty="0">
                <a:solidFill>
                  <a:schemeClr val="tx1"/>
                </a:solidFill>
              </a:rPr>
            </a:br>
            <a:r>
              <a:rPr lang="ka-GE" sz="2000" i="1" dirty="0" smtClean="0">
                <a:solidFill>
                  <a:schemeClr val="tx1"/>
                </a:solidFill>
              </a:rPr>
              <a:t>მოადგილე მირზა ქოჩიაშვილი </a:t>
            </a:r>
            <a:endParaRPr lang="en-US" sz="2000" i="1" dirty="0">
              <a:solidFill>
                <a:schemeClr val="tx1"/>
              </a:solidFill>
            </a:endParaRPr>
          </a:p>
        </p:txBody>
      </p:sp>
    </p:spTree>
    <p:extLst>
      <p:ext uri="{BB962C8B-B14F-4D97-AF65-F5344CB8AC3E}">
        <p14:creationId xmlns:p14="http://schemas.microsoft.com/office/powerpoint/2010/main" val="2118859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4783"/>
          </a:xfrm>
          <a:solidFill>
            <a:schemeClr val="accent1">
              <a:lumMod val="60000"/>
              <a:lumOff val="40000"/>
            </a:schemeClr>
          </a:solidFill>
        </p:spPr>
        <p:txBody>
          <a:bodyPr>
            <a:normAutofit/>
          </a:bodyPr>
          <a:lstStyle/>
          <a:p>
            <a:pPr algn="ctr"/>
            <a:r>
              <a:rPr lang="ka-GE" sz="2000" i="1" dirty="0" smtClean="0"/>
              <a:t/>
            </a:r>
            <a:br>
              <a:rPr lang="ka-GE" sz="2000" i="1" dirty="0" smtClean="0"/>
            </a:br>
            <a:r>
              <a:rPr lang="ka-GE" sz="2000" i="1" dirty="0" smtClean="0"/>
              <a:t>თერჯოლის მუნიციპალიტეტის მერიის სტრუქტურული ერთეულები</a:t>
            </a:r>
            <a:endParaRPr lang="en-US" sz="2000" i="1" dirty="0"/>
          </a:p>
        </p:txBody>
      </p:sp>
      <p:sp>
        <p:nvSpPr>
          <p:cNvPr id="3" name="Content Placeholder 2"/>
          <p:cNvSpPr>
            <a:spLocks noGrp="1"/>
          </p:cNvSpPr>
          <p:nvPr>
            <p:ph idx="1"/>
          </p:nvPr>
        </p:nvSpPr>
        <p:spPr>
          <a:xfrm>
            <a:off x="838200" y="1019908"/>
            <a:ext cx="10515600" cy="5750169"/>
          </a:xfrm>
          <a:solidFill>
            <a:schemeClr val="accent1">
              <a:lumMod val="60000"/>
              <a:lumOff val="40000"/>
            </a:schemeClr>
          </a:solidFill>
        </p:spPr>
        <p:txBody>
          <a:bodyPr>
            <a:normAutofit/>
          </a:bodyPr>
          <a:lstStyle/>
          <a:p>
            <a:r>
              <a:rPr lang="ka-GE" sz="1800" b="1" i="1" dirty="0"/>
              <a:t>ლაშა ლანჩავა </a:t>
            </a:r>
            <a:r>
              <a:rPr lang="ka-GE" sz="1800" i="1" dirty="0"/>
              <a:t>- ადმინისტრაციული და შესყიდვების სამსახურის პირველადი სტრუქტურული ერთეულის </a:t>
            </a:r>
            <a:r>
              <a:rPr lang="ka-GE" sz="1800" i="1" dirty="0" smtClean="0"/>
              <a:t>ხელმძღვანელი</a:t>
            </a:r>
            <a:r>
              <a:rPr lang="ka-GE" sz="1800" i="1" dirty="0"/>
              <a:t>;</a:t>
            </a:r>
            <a:endParaRPr lang="ka-GE" sz="1800" i="1" dirty="0" smtClean="0"/>
          </a:p>
          <a:p>
            <a:r>
              <a:rPr lang="ka-GE" sz="1800" b="1" i="1" dirty="0"/>
              <a:t>გოდერძი თურქაძე </a:t>
            </a:r>
            <a:r>
              <a:rPr lang="ka-GE" sz="1800" i="1" dirty="0"/>
              <a:t>- თერჯოლის მუნიციპალიტეტის მერიის სივრცითი მოწყობის, ინფრასტრუქტურისა და არქიტექტურის სამსახურის პირველადი სტრუქტურული ერთეულის ხელმძღვანელის მოვალეობის </a:t>
            </a:r>
            <a:r>
              <a:rPr lang="ka-GE" sz="1800" i="1" dirty="0" smtClean="0"/>
              <a:t>შემსრულებელი</a:t>
            </a:r>
            <a:r>
              <a:rPr lang="ka-GE" sz="1800" i="1" dirty="0"/>
              <a:t>;</a:t>
            </a:r>
            <a:endParaRPr lang="ka-GE" sz="1800" i="1" dirty="0" smtClean="0"/>
          </a:p>
          <a:p>
            <a:r>
              <a:rPr lang="ka-GE" sz="1800" b="1" i="1" dirty="0"/>
              <a:t>არჩილ ქოჩიაშვილი - </a:t>
            </a:r>
            <a:r>
              <a:rPr lang="ka-GE" sz="1800" i="1" dirty="0"/>
              <a:t>ზედამხედველობის სამსახურის </a:t>
            </a:r>
            <a:r>
              <a:rPr lang="ka-GE" sz="1800" i="1" dirty="0" smtClean="0"/>
              <a:t>უფროსი;</a:t>
            </a:r>
          </a:p>
          <a:p>
            <a:r>
              <a:rPr lang="ka-GE" sz="1800" b="1" i="1" dirty="0"/>
              <a:t>დიანა ფოცხვერაშვილი - </a:t>
            </a:r>
            <a:r>
              <a:rPr lang="ka-GE" sz="1800" i="1" dirty="0"/>
              <a:t>ჯანდაცვისა და სოციალურ საკითხთა   სამსახურის პირველადი სტრუქტურული ერთეულის </a:t>
            </a:r>
            <a:r>
              <a:rPr lang="ka-GE" sz="1800" i="1" dirty="0" smtClean="0"/>
              <a:t>ხელმძღვანელი;</a:t>
            </a:r>
          </a:p>
          <a:p>
            <a:r>
              <a:rPr lang="ka-GE" sz="1800" b="1" i="1" dirty="0"/>
              <a:t>ავთანდილ ურიადმყოფელი - </a:t>
            </a:r>
            <a:r>
              <a:rPr lang="ka-GE" sz="1800" i="1" dirty="0"/>
              <a:t>საფინანსო-საბიუჯეტო სამსახურის პირველადი სტრუქტურული ერთეულის </a:t>
            </a:r>
            <a:r>
              <a:rPr lang="ka-GE" sz="1800" i="1" dirty="0" smtClean="0"/>
              <a:t>ხელმძღვანელი;</a:t>
            </a:r>
          </a:p>
          <a:p>
            <a:r>
              <a:rPr lang="ka-GE" sz="1800" b="1" i="1" dirty="0"/>
              <a:t>აკაკი ქურციკიძე - </a:t>
            </a:r>
            <a:r>
              <a:rPr lang="ka-GE" sz="1800" i="1" dirty="0"/>
              <a:t>ეკონომიკის და ქონების მართვის სამსახურის პირველადი სტრუქტურული ერთეულის მოვალეობის </a:t>
            </a:r>
            <a:r>
              <a:rPr lang="ka-GE" sz="1800" i="1" dirty="0" smtClean="0"/>
              <a:t>შემსრულებელი;</a:t>
            </a:r>
          </a:p>
          <a:p>
            <a:r>
              <a:rPr lang="ka-GE" sz="1800" b="1" i="1" dirty="0"/>
              <a:t>სოფიო ჩუბინიძე - </a:t>
            </a:r>
            <a:r>
              <a:rPr lang="en-US" sz="1800" i="1" dirty="0" err="1"/>
              <a:t>შიდა</a:t>
            </a:r>
            <a:r>
              <a:rPr lang="en-US" sz="1800" i="1" dirty="0"/>
              <a:t> </a:t>
            </a:r>
            <a:r>
              <a:rPr lang="en-US" sz="1800" i="1" dirty="0" err="1"/>
              <a:t>აუდიტისა</a:t>
            </a:r>
            <a:r>
              <a:rPr lang="en-US" sz="1800" i="1" dirty="0"/>
              <a:t> </a:t>
            </a:r>
            <a:r>
              <a:rPr lang="en-US" sz="1800" i="1" dirty="0" err="1"/>
              <a:t>და</a:t>
            </a:r>
            <a:r>
              <a:rPr lang="en-US" sz="1800" i="1" dirty="0"/>
              <a:t> </a:t>
            </a:r>
            <a:r>
              <a:rPr lang="en-US" sz="1800" i="1" dirty="0" err="1"/>
              <a:t>ინსპექტირების</a:t>
            </a:r>
            <a:r>
              <a:rPr lang="en-US" sz="1800" i="1" dirty="0"/>
              <a:t> </a:t>
            </a:r>
            <a:r>
              <a:rPr lang="en-US" sz="1800" i="1" dirty="0" err="1"/>
              <a:t>სამსახურის</a:t>
            </a:r>
            <a:r>
              <a:rPr lang="en-US" sz="1800" i="1" dirty="0"/>
              <a:t> </a:t>
            </a:r>
            <a:r>
              <a:rPr lang="en-US" sz="1800" i="1" dirty="0" err="1"/>
              <a:t>პირველადი</a:t>
            </a:r>
            <a:r>
              <a:rPr lang="en-US" sz="1800" i="1" dirty="0"/>
              <a:t> </a:t>
            </a:r>
            <a:r>
              <a:rPr lang="en-US" sz="1800" i="1" dirty="0" err="1"/>
              <a:t>სტრუქტურული</a:t>
            </a:r>
            <a:r>
              <a:rPr lang="en-US" sz="1800" i="1" dirty="0"/>
              <a:t> </a:t>
            </a:r>
            <a:r>
              <a:rPr lang="en-US" sz="1800" i="1" dirty="0" err="1"/>
              <a:t>ერთეულის</a:t>
            </a:r>
            <a:r>
              <a:rPr lang="en-US" sz="1800" i="1" dirty="0"/>
              <a:t> </a:t>
            </a:r>
            <a:r>
              <a:rPr lang="en-US" sz="1800" i="1" dirty="0" err="1" smtClean="0"/>
              <a:t>ხელმძღვანელი</a:t>
            </a:r>
            <a:r>
              <a:rPr lang="ka-GE" sz="1800" i="1" dirty="0" smtClean="0"/>
              <a:t>;</a:t>
            </a:r>
          </a:p>
          <a:p>
            <a:r>
              <a:rPr lang="ka-GE" sz="1800" b="1" i="1" dirty="0"/>
              <a:t>ნათია სახეჩიძე - </a:t>
            </a:r>
            <a:r>
              <a:rPr lang="ka-GE" sz="1800" i="1" dirty="0"/>
              <a:t>იურიდიული სამსახურის </a:t>
            </a:r>
            <a:r>
              <a:rPr lang="ka-GE" sz="1800" i="1" dirty="0" smtClean="0"/>
              <a:t>ხელმძღვანელის მოვალეობის შემსრულებელი; </a:t>
            </a:r>
          </a:p>
          <a:p>
            <a:r>
              <a:rPr lang="ka-GE" sz="1800" b="1" i="1" dirty="0" smtClean="0"/>
              <a:t>მაკა ასათიანი </a:t>
            </a:r>
            <a:r>
              <a:rPr lang="ka-GE" sz="1800" i="1" dirty="0" smtClean="0"/>
              <a:t>- განათლების, კულტურის, სპორტისა და ახალგაზრდულ  საქმეთა სამსახურის პირველადი სტრუქტურული </a:t>
            </a:r>
            <a:r>
              <a:rPr lang="ka-GE" sz="1800" i="1" smtClean="0"/>
              <a:t>ერთეულის ხელმძღვანელი.</a:t>
            </a:r>
            <a:endParaRPr lang="ka-GE" sz="1800" i="1" dirty="0" smtClean="0"/>
          </a:p>
          <a:p>
            <a:endParaRPr lang="ka-GE" sz="1400" i="1" dirty="0" smtClean="0"/>
          </a:p>
          <a:p>
            <a:endParaRPr lang="ka-GE" sz="1400" i="1" dirty="0" smtClean="0"/>
          </a:p>
          <a:p>
            <a:endParaRPr lang="ka-GE" sz="1600" i="1" dirty="0"/>
          </a:p>
          <a:p>
            <a:endParaRPr lang="en-US" sz="1600" i="1" dirty="0"/>
          </a:p>
          <a:p>
            <a:endParaRPr lang="en-US" sz="1900" i="1" dirty="0"/>
          </a:p>
          <a:p>
            <a:endParaRPr lang="en-US" sz="1900" i="1" dirty="0"/>
          </a:p>
          <a:p>
            <a:endParaRPr lang="en-US" sz="1900" i="1" dirty="0"/>
          </a:p>
          <a:p>
            <a:endParaRPr lang="ka-GE" sz="1800" i="1" dirty="0" smtClean="0"/>
          </a:p>
          <a:p>
            <a:endParaRPr lang="en-US" i="1" dirty="0"/>
          </a:p>
          <a:p>
            <a:endParaRPr lang="en-US" dirty="0"/>
          </a:p>
        </p:txBody>
      </p:sp>
      <p:sp>
        <p:nvSpPr>
          <p:cNvPr id="11" name="Rectangle 4"/>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a-GE" altLang="en-US" sz="1000" b="1" i="0" u="none" strike="noStrike" cap="none" normalizeH="0" baseline="0" smtClean="0">
                <a:ln>
                  <a:noFill/>
                </a:ln>
                <a:solidFill>
                  <a:srgbClr val="666666"/>
                </a:solidFill>
                <a:effectLst/>
                <a:latin typeface="BPG Arial"/>
              </a:rPr>
              <a:t>მაკა ასათიანი- განათლების, კულტურის, სპორტისა  და ახალგაზრდულ საქმეთა სამსახურის პირველადი სტრუქტურული ერთეულის ხელმძღანელი</a:t>
            </a:r>
            <a:endParaRPr kumimoji="0" lang="ka-GE" altLang="en-US"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a-GE" altLang="en-US" sz="1000" b="1" i="0" u="none" strike="noStrike" cap="none" normalizeH="0" baseline="0" smtClean="0">
                <a:ln>
                  <a:noFill/>
                </a:ln>
                <a:solidFill>
                  <a:srgbClr val="666666"/>
                </a:solidFill>
                <a:effectLst/>
                <a:latin typeface="BPG Arial"/>
              </a:rPr>
              <a:t> </a:t>
            </a:r>
            <a:endParaRPr kumimoji="0" lang="ka-GE"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878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5940" y="321023"/>
            <a:ext cx="10956350" cy="2117377"/>
          </a:xfrm>
          <a:prstGeom prst="round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ka-GE" b="1" dirty="0" smtClean="0">
                <a:solidFill>
                  <a:srgbClr val="002060"/>
                </a:solidFill>
              </a:rPr>
              <a:t>ისტორია</a:t>
            </a:r>
          </a:p>
          <a:p>
            <a:pPr algn="ctr"/>
            <a:endParaRPr lang="ka-GE" dirty="0" smtClean="0">
              <a:solidFill>
                <a:srgbClr val="002060"/>
              </a:solidFill>
            </a:endParaRPr>
          </a:p>
          <a:p>
            <a:pPr algn="ctr"/>
            <a:r>
              <a:rPr lang="ka-GE" dirty="0" smtClean="0">
                <a:solidFill>
                  <a:srgbClr val="002060"/>
                </a:solidFill>
              </a:rPr>
              <a:t>ქალაქ </a:t>
            </a:r>
            <a:r>
              <a:rPr lang="ka-GE" dirty="0">
                <a:solidFill>
                  <a:srgbClr val="002060"/>
                </a:solidFill>
              </a:rPr>
              <a:t>თერჯოლის, როგორც ადმინისტრაციული ცენტრის ისტორია, სულ 6 ათეულ წელს ითვლის. გადმოცემის თანახმად ძველად ეს ტერიტორია დაფარული იყო ხშირი ტყის ზოლით, რომელიც „სატურიად” იწოდებოდა. ისტორიულ წყაროებსა და ეტიმოლოგიას თუ დავეყრდნობით, სახელი თერჯოლა თეთრ ბჟოლას (ანუ თუთას) უნდა </a:t>
            </a:r>
            <a:r>
              <a:rPr lang="ka-GE" dirty="0" smtClean="0">
                <a:solidFill>
                  <a:srgbClr val="002060"/>
                </a:solidFill>
              </a:rPr>
              <a:t>ნიშნავდეს</a:t>
            </a:r>
            <a:r>
              <a:rPr lang="en-US" dirty="0">
                <a:solidFill>
                  <a:srgbClr val="002060"/>
                </a:solidFill>
              </a:rPr>
              <a:t>.</a:t>
            </a:r>
            <a:r>
              <a:rPr lang="ka-GE" dirty="0" smtClean="0">
                <a:solidFill>
                  <a:srgbClr val="002060"/>
                </a:solidFill>
              </a:rPr>
              <a:t> სავარაუდოა, </a:t>
            </a:r>
            <a:r>
              <a:rPr lang="ka-GE" dirty="0">
                <a:solidFill>
                  <a:srgbClr val="002060"/>
                </a:solidFill>
              </a:rPr>
              <a:t>რომ თერჯოლის სახელწოდებაში მცენარის პირვანდელი სახელწოდებაა შემორჩენილი</a:t>
            </a:r>
            <a:r>
              <a:rPr lang="ka-GE" dirty="0">
                <a:solidFill>
                  <a:schemeClr val="bg1"/>
                </a:solidFill>
              </a:rPr>
              <a:t>.</a:t>
            </a:r>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32" y="2765340"/>
            <a:ext cx="5202186" cy="3933026"/>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2312" y="3871335"/>
            <a:ext cx="4241582" cy="2827031"/>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8055624" y="2431758"/>
            <a:ext cx="3568340" cy="2300095"/>
          </a:xfrm>
          <a:prstGeom prst="rect">
            <a:avLst/>
          </a:prstGeom>
          <a:ln>
            <a:noFill/>
          </a:ln>
          <a:effectLst>
            <a:softEdge rad="112500"/>
          </a:effectLst>
        </p:spPr>
      </p:pic>
    </p:spTree>
    <p:extLst>
      <p:ext uri="{BB962C8B-B14F-4D97-AF65-F5344CB8AC3E}">
        <p14:creationId xmlns:p14="http://schemas.microsoft.com/office/powerpoint/2010/main" val="283400907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6527" y="540327"/>
            <a:ext cx="10432472" cy="2216727"/>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ka-GE" dirty="0"/>
              <a:t>თერჯოლის მუნიციპალიტეტი თვითმმართველი ერთეულია იმერეთის მხარეში. მუნიციპალიტეტის ტერიტორია 1930 წლამდე შედიოდა ქუთაისის გუბერნიის შორაპნის მაზრაში, 1930 წლიდან გამოიყო ცალკე როგორც ჩხარის რაიონი. 1950 წლიდან ეწოდება თერჯოლის რაიონი, 2006 წლიდან - თერჯოლის მუნიციპალიტეტი.</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724" r="-762"/>
          <a:stretch/>
        </p:blipFill>
        <p:spPr>
          <a:xfrm>
            <a:off x="277091" y="3602182"/>
            <a:ext cx="5500254" cy="3352800"/>
          </a:xfrm>
          <a:prstGeom prst="rect">
            <a:avLst/>
          </a:prstGeom>
        </p:spPr>
      </p:pic>
      <p:pic>
        <p:nvPicPr>
          <p:cNvPr id="4" name="Picture 3"/>
          <p:cNvPicPr>
            <a:picLocks noChangeAspect="1"/>
          </p:cNvPicPr>
          <p:nvPr/>
        </p:nvPicPr>
        <p:blipFill>
          <a:blip r:embed="rId3"/>
          <a:stretch>
            <a:fillRect/>
          </a:stretch>
        </p:blipFill>
        <p:spPr>
          <a:xfrm>
            <a:off x="5832763" y="3602182"/>
            <a:ext cx="5458692" cy="3457404"/>
          </a:xfrm>
          <a:prstGeom prst="rect">
            <a:avLst/>
          </a:prstGeom>
        </p:spPr>
      </p:pic>
    </p:spTree>
    <p:extLst>
      <p:ext uri="{BB962C8B-B14F-4D97-AF65-F5344CB8AC3E}">
        <p14:creationId xmlns:p14="http://schemas.microsoft.com/office/powerpoint/2010/main" val="108559247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980</Words>
  <Application>Microsoft Office PowerPoint</Application>
  <PresentationFormat>Widescreen</PresentationFormat>
  <Paragraphs>136</Paragraphs>
  <Slides>41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BPG Arial</vt:lpstr>
      <vt:lpstr>Calibri</vt:lpstr>
      <vt:lpstr>Calibri Light</vt:lpstr>
      <vt:lpstr>Sylfaen</vt:lpstr>
      <vt:lpstr>Wingdings</vt:lpstr>
      <vt:lpstr>Office Theme</vt:lpstr>
      <vt:lpstr>Презентация</vt:lpstr>
      <vt:lpstr>PowerPoint Presentation</vt:lpstr>
      <vt:lpstr>ინფორმაცია თერჯოლის მუნიციპალიტეტის შესახებ</vt:lpstr>
      <vt:lpstr>ადგილობრივი თვითმმართველობის ცნება  </vt:lpstr>
      <vt:lpstr>მუნიციპალიტეტის ორგანოებია:</vt:lpstr>
      <vt:lpstr>თერჯოლის მუნიციპალიტეტის მერიის სტრუქტურული ხე</vt:lpstr>
      <vt:lpstr>თერჯოლის მუნიციპალიტეტის მერი  მანუჩარ რობაქიძე</vt:lpstr>
      <vt:lpstr> თერჯოლის მუნიციპალიტეტის მერიის სტრუქტურული ერთეულები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Mariam Kvelidze</dc:creator>
  <cp:lastModifiedBy>Nino Liluashvili</cp:lastModifiedBy>
  <cp:revision>116</cp:revision>
  <dcterms:created xsi:type="dcterms:W3CDTF">2023-07-13T06:55:59Z</dcterms:created>
  <dcterms:modified xsi:type="dcterms:W3CDTF">2024-07-01T08:09:02Z</dcterms:modified>
</cp:coreProperties>
</file>